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323" r:id="rId9"/>
    <p:sldId id="322" r:id="rId10"/>
    <p:sldId id="294" r:id="rId11"/>
    <p:sldId id="310" r:id="rId12"/>
    <p:sldId id="378" r:id="rId13"/>
    <p:sldId id="392" r:id="rId14"/>
    <p:sldId id="312" r:id="rId15"/>
    <p:sldId id="313" r:id="rId16"/>
    <p:sldId id="281" r:id="rId17"/>
    <p:sldId id="282" r:id="rId18"/>
    <p:sldId id="324" r:id="rId19"/>
    <p:sldId id="325" r:id="rId20"/>
    <p:sldId id="334" r:id="rId21"/>
    <p:sldId id="328" r:id="rId22"/>
    <p:sldId id="327" r:id="rId23"/>
    <p:sldId id="329" r:id="rId24"/>
    <p:sldId id="379" r:id="rId25"/>
    <p:sldId id="394" r:id="rId26"/>
    <p:sldId id="336" r:id="rId27"/>
    <p:sldId id="332" r:id="rId28"/>
    <p:sldId id="396" r:id="rId29"/>
    <p:sldId id="349" r:id="rId30"/>
    <p:sldId id="397" r:id="rId31"/>
    <p:sldId id="333" r:id="rId32"/>
    <p:sldId id="335" r:id="rId33"/>
    <p:sldId id="338" r:id="rId34"/>
    <p:sldId id="337" r:id="rId35"/>
    <p:sldId id="339" r:id="rId36"/>
    <p:sldId id="340" r:id="rId37"/>
    <p:sldId id="381" r:id="rId38"/>
    <p:sldId id="382" r:id="rId39"/>
    <p:sldId id="383" r:id="rId40"/>
    <p:sldId id="384" r:id="rId41"/>
    <p:sldId id="385" r:id="rId42"/>
    <p:sldId id="342" r:id="rId43"/>
    <p:sldId id="343" r:id="rId44"/>
    <p:sldId id="344" r:id="rId45"/>
    <p:sldId id="372" r:id="rId46"/>
    <p:sldId id="373" r:id="rId47"/>
    <p:sldId id="345" r:id="rId48"/>
    <p:sldId id="356" r:id="rId49"/>
    <p:sldId id="360" r:id="rId50"/>
    <p:sldId id="361" r:id="rId51"/>
    <p:sldId id="362" r:id="rId52"/>
    <p:sldId id="386" r:id="rId53"/>
    <p:sldId id="388" r:id="rId54"/>
    <p:sldId id="387" r:id="rId55"/>
    <p:sldId id="365" r:id="rId56"/>
    <p:sldId id="366" r:id="rId57"/>
    <p:sldId id="368" r:id="rId58"/>
    <p:sldId id="369" r:id="rId59"/>
    <p:sldId id="367" r:id="rId60"/>
    <p:sldId id="359" r:id="rId61"/>
    <p:sldId id="370" r:id="rId62"/>
    <p:sldId id="353" r:id="rId63"/>
    <p:sldId id="354" r:id="rId64"/>
    <p:sldId id="355" r:id="rId65"/>
    <p:sldId id="389" r:id="rId66"/>
    <p:sldId id="395" r:id="rId67"/>
    <p:sldId id="352" r:id="rId68"/>
    <p:sldId id="390" r:id="rId69"/>
    <p:sldId id="391" r:id="rId70"/>
    <p:sldId id="377" r:id="rId71"/>
    <p:sldId id="374" r:id="rId72"/>
    <p:sldId id="375" r:id="rId73"/>
    <p:sldId id="358" r:id="rId74"/>
    <p:sldId id="357" r:id="rId75"/>
    <p:sldId id="398" r:id="rId76"/>
    <p:sldId id="376" r:id="rId7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8EA677-BB11-DBCD-6386-D68EE5FD5A6C}" name="Thanasis Moustakas" initials="TM" userId="S::atmoustakas@iti.gr::2e2e2e1f-e9c9-4b32-b9a1-10fa2850f82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73372" autoAdjust="0"/>
  </p:normalViewPr>
  <p:slideViewPr>
    <p:cSldViewPr snapToGrid="0">
      <p:cViewPr varScale="1">
        <p:scale>
          <a:sx n="60" d="100"/>
          <a:sy n="60" d="100"/>
        </p:scale>
        <p:origin x="944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3F23F-FDE0-409A-BF5C-0E6C864B8E32}" type="datetimeFigureOut">
              <a:rPr lang="el-GR" smtClean="0"/>
              <a:t>1/9/2025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72B0B-DC26-418C-97F1-7B85954B98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37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887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1473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31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F8039-D09F-DB12-A0D7-A58964C89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DD6C1-EF3A-1BB8-D97B-2F046345C0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FAF55-030B-74FC-EAEF-D80C67A07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B2EC2-7279-0BA9-797F-700B5B1B4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383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1517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544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1249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445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05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765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06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2205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19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AE68D-5249-C846-6137-1F49E4F0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D36664-CB3D-3366-D1D0-F42331389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32B9C8-957F-9D46-A0EA-D2901B7D8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F86D6-4EF2-2FBA-A4B9-75769127BE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261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770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1133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0952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2517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6447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7068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705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81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7218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8207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55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4057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45350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7096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444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424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08006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0371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436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666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1320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77950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1300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Federated Learning </a:t>
            </a:r>
            <a:r>
              <a:rPr lang="el-GR"/>
              <a:t>περιορισμένη πρόσβαση </a:t>
            </a:r>
          </a:p>
          <a:p>
            <a:r>
              <a:rPr lang="el-GR" b="0"/>
              <a:t>Πιθανότητες υπολογίζονται μέσω CDF κανονικής κατανομής</a:t>
            </a:r>
          </a:p>
          <a:p>
            <a:r>
              <a:rPr lang="el-GR"/>
              <a:t>Μείωση disk accesses</a:t>
            </a:r>
          </a:p>
          <a:p>
            <a:r>
              <a:rPr lang="el-GR"/>
              <a:t>Επαναχρησιμοποίηση αποτελεσμάτων</a:t>
            </a:r>
          </a:p>
          <a:p>
            <a:endParaRPr lang="el-GR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20443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2034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147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032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583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303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583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872B0B-DC26-418C-97F1-7B85954B9835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0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7DB81-3ED3-4FA5-85A4-9BB0AE533C59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20CF9-90FC-44E9-AF82-B22C53AE9730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0991-04B7-4DCF-B4ED-F60233BE56B8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8F1E-13C4-4101-894B-E28B451BEBDC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8E8E9-85C0-408A-80AF-A5B6CED46918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D0C02-E212-42E0-A930-BC430336DA8D}" type="datetime1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5601B-1797-4998-A463-6AB3F5C9F088}" type="datetime1">
              <a:rPr lang="en-US" smtClean="0"/>
              <a:t>9/1/2025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F847-1D56-41ED-8868-63440D0868E4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E2D3-7B0E-42BC-A8A6-3BCA05A98B67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3A7B-0EE7-4376-91A9-44191542BE70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8CE8A-C421-4E57-A7CF-AB736AAE9408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47DC2-39EA-4C07-AD04-672558C04735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DFF4D-5467-42DA-A9BD-C3081D0245C0}" type="datetime1">
              <a:rPr lang="en-US" smtClean="0"/>
              <a:t>9/1/2025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6CC8-385B-457F-9EBE-230F5C859BED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5A43F-929A-457D-974E-FA67648A80BF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73A9-293E-4121-B004-B448AAC4AC81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6C477-22CA-44EC-97C7-00E936C88BDA}" type="datetime1">
              <a:rPr lang="en-US" smtClean="0"/>
              <a:t>9/1/2025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4D3914-3BDD-4882-A29B-2F80F2CA08E0}" type="datetime1">
              <a:rPr lang="en-US" smtClean="0"/>
              <a:t>9/1/2025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00BE-ABA0-3530-8C7C-3E85264EF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864" y="958646"/>
            <a:ext cx="8844987" cy="5566969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en-US" sz="2400"/>
            </a:br>
            <a:r>
              <a:rPr lang="en-US" sz="2400" b="1">
                <a:latin typeface="+mn-lt"/>
              </a:rPr>
              <a:t>Title</a:t>
            </a:r>
            <a:r>
              <a:rPr lang="en-US" sz="2400">
                <a:latin typeface="+mn-lt"/>
              </a:rPr>
              <a:t>: Data and Uncertainty Driven Optimization for Dynamic Edge Computing</a:t>
            </a:r>
            <a:br>
              <a:rPr lang="en-US" sz="2400">
                <a:latin typeface="+mn-lt"/>
              </a:rPr>
            </a:br>
            <a:br>
              <a:rPr lang="el-GR" sz="2400">
                <a:latin typeface="+mn-lt"/>
              </a:rPr>
            </a:br>
            <a:r>
              <a:rPr lang="en-US" sz="2400" b="1">
                <a:latin typeface="+mn-lt"/>
              </a:rPr>
              <a:t>Name</a:t>
            </a:r>
            <a:r>
              <a:rPr lang="en-US" sz="2400">
                <a:latin typeface="+mn-lt"/>
              </a:rPr>
              <a:t>: Athanasios Moustakas</a:t>
            </a:r>
            <a:br>
              <a:rPr lang="el-GR" sz="2400">
                <a:latin typeface="+mn-lt"/>
              </a:rPr>
            </a:br>
            <a:r>
              <a:rPr lang="en-US" sz="2400" b="1">
                <a:latin typeface="+mn-lt"/>
              </a:rPr>
              <a:t>Supervisor</a:t>
            </a:r>
            <a:r>
              <a:rPr lang="en-US" sz="2400">
                <a:latin typeface="+mn-lt"/>
              </a:rPr>
              <a:t>: Dr. Konstantinos </a:t>
            </a:r>
            <a:r>
              <a:rPr lang="en-US" sz="2400" err="1">
                <a:latin typeface="+mn-lt"/>
              </a:rPr>
              <a:t>Kolomvatsos</a:t>
            </a:r>
            <a:br>
              <a:rPr lang="el-GR" sz="2400">
                <a:latin typeface="+mn-lt"/>
              </a:rPr>
            </a:br>
            <a:r>
              <a:rPr lang="en-US" sz="2400" b="1">
                <a:latin typeface="+mn-lt"/>
              </a:rPr>
              <a:t>Department</a:t>
            </a:r>
            <a:r>
              <a:rPr lang="en-US" sz="2400">
                <a:latin typeface="+mn-lt"/>
              </a:rPr>
              <a:t>: University of Thessaly, Department of Informatics and Telecommunications</a:t>
            </a:r>
            <a:br>
              <a:rPr lang="el-GR" sz="2400">
                <a:latin typeface="+mn-lt"/>
              </a:rPr>
            </a:br>
            <a:r>
              <a:rPr lang="en-US" sz="2400" b="1">
                <a:latin typeface="+mn-lt"/>
              </a:rPr>
              <a:t>Date</a:t>
            </a:r>
            <a:r>
              <a:rPr lang="en-US" sz="2400">
                <a:latin typeface="+mn-lt"/>
              </a:rPr>
              <a:t>: 01/09/2025</a:t>
            </a:r>
            <a:br>
              <a:rPr lang="el-GR" sz="2400">
                <a:latin typeface="+mn-lt"/>
              </a:rPr>
            </a:br>
            <a:br>
              <a:rPr lang="el-GR" sz="2400"/>
            </a:br>
            <a:endParaRPr lang="el-GR" sz="24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8E64F-B7CB-15EC-9AC1-5F4A3438E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6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446F-40A1-8F42-3FEE-9DC48DA1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7020-DC0A-CD81-18AC-2FB1EE42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Related Work</a:t>
            </a:r>
            <a:endParaRPr lang="el-GR" sz="4000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41AEFA-F2AE-87F7-ADB8-68E46B8336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14554" y="1391585"/>
            <a:ext cx="1118287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Existing work: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L1/L2 norms (</a:t>
            </a:r>
            <a:r>
              <a:rPr lang="el-GR" altLang="el-GR" sz="2000"/>
              <a:t>ERP</a:t>
            </a:r>
            <a:r>
              <a:rPr lang="en-US" altLang="el-GR" sz="2000"/>
              <a:t>,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DTW), clustering, transformations (DFT, DWT)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Synopsis exchanges (sketches, histograms)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Gaps identified: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Often rely on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static datasets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ignore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temporal evolution </a:t>
            </a:r>
            <a:r>
              <a:rPr kumimoji="0" lang="en-US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multi-dimensional </a:t>
            </a:r>
            <a:endParaRPr kumimoji="0" lang="en-US" altLang="el-G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 b="1">
                <a:latin typeface="+mn-lt"/>
              </a:rPr>
              <a:t> 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correlations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 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not </a:t>
            </a:r>
            <a:r>
              <a:rPr kumimoji="0" lang="en-US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investigate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trade-offs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between detection accuracy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resource constraints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>
                <a:latin typeface="+mn-lt"/>
              </a:rPr>
              <a:t>Most methods require full dataset access, impractical for edge</a:t>
            </a:r>
            <a:r>
              <a:rPr lang="el-GR" altLang="el-GR" sz="2000"/>
              <a:t> </a:t>
            </a:r>
            <a:endParaRPr lang="en-US" altLang="el-GR" sz="2000"/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/>
              <a:t>  </a:t>
            </a:r>
            <a:r>
              <a:rPr lang="el-GR" altLang="el-GR" sz="2000"/>
              <a:t>(limited CPU, bandwidth</a:t>
            </a:r>
            <a:r>
              <a:rPr lang="en-US" altLang="el-GR" sz="2000"/>
              <a:t>, privacy</a:t>
            </a:r>
            <a:r>
              <a:rPr lang="el-GR" altLang="el-GR" sz="2000"/>
              <a:t>) </a:t>
            </a:r>
            <a:endParaRPr kumimoji="0" lang="el-GR" altLang="el-GR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CA5C0E-E546-B0AA-E578-31D830EB6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0E643-598C-AA30-8772-A89B30C66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74D7-5022-C646-66D5-8EF9901FE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Problem Statement</a:t>
            </a:r>
            <a:br>
              <a:rPr lang="en-US" b="1"/>
            </a:br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5BA94B-2BE2-42D4-1A63-731827FDE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3660" y="1292838"/>
            <a:ext cx="1136240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Goal: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Determine dataset similarity across nodes using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</a:t>
            </a:r>
            <a:r>
              <a:rPr lang="en-US" sz="2000">
                <a:latin typeface="+mn-lt"/>
              </a:rPr>
              <a:t>lightweight, privacy-preserving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way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synopsis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a summarizing representation of a dataset (e.g. mean/std for every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f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eature)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Method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node builds a synopsis vector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(mean/std),</a:t>
            </a:r>
            <a:r>
              <a:rPr lang="en-US" altLang="el-GR" sz="2000">
                <a:latin typeface="+mn-lt"/>
              </a:rPr>
              <a:t>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=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s1,s2,…,sl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 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Want to decide if two nodes’ datasets are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similar enough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to enable collaborative 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processing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Objectives: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Handle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time-evolving data</a:t>
            </a:r>
            <a:r>
              <a:rPr lang="en-US" altLang="el-GR" sz="2000" b="1">
                <a:latin typeface="+mn-lt"/>
              </a:rPr>
              <a:t>sets</a:t>
            </a:r>
            <a:r>
              <a:rPr lang="en-US" altLang="el-GR" sz="2000">
                <a:latin typeface="+mn-lt"/>
              </a:rPr>
              <a:t> through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multi-dimensional metrics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Balance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accuracy vs. communication 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computation cost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3490DA-2FEA-B4B4-11C0-68F225B6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6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4FEE2-76A9-C0BB-D118-07F9A824F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E11B-5BD0-7202-A3C5-20669487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 descr="CORR(S&#10;l&#10; ​&#10;&#10;,S&#10;p&#10; ​&#10;&#10;)=&#10;∑&#10;j=1&#10;w&#10; ​&#10;&#10;(S&#10;l&#10; ​&#10;&#10;[j]−M&#10;S&#10;l&#10; ​&#10;&#10; ​&#10;&#10;)&#10;2&#10; ​&#10;&#10;⋅&#10;∑&#10;j=1&#10;w&#10; ​&#10;&#10;(S&#10;p&#10; ​&#10;&#10;[j]−M&#10;S&#10;p&#10; ​&#10;&#10; ​&#10;&#10;)&#10;2&#10; ​&#10;&#10;∑&#10;j=1&#10;w&#10; ​&#10;&#10;(S&#10;l&#10; ​&#10;&#10;[j]−M&#10;S&#10;l&#10; ​&#10;&#10; ​&#10;&#10;)(S&#10;p&#10; ​&#10;&#10;[j]−M&#10;S&#10;p&#10; ​&#10;&#10; ​&#10;&#10;)&#10; ​&#10;">
                <a:extLst>
                  <a:ext uri="{FF2B5EF4-FFF2-40B4-BE49-F238E27FC236}">
                    <a16:creationId xmlns:a16="http://schemas.microsoft.com/office/drawing/2014/main" id="{7D07CE68-C7DB-D3F7-30A9-1A84D1C887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8786" y="1572821"/>
                <a:ext cx="8946541" cy="5819714"/>
              </a:xfrm>
            </p:spPr>
            <p:txBody>
              <a:bodyPr>
                <a:noAutofit/>
              </a:bodyPr>
              <a:lstStyle/>
              <a:p>
                <a:pPr lvl="1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b="1">
                    <a:latin typeface="+mn-lt"/>
                  </a:rPr>
                  <a:t>Synopsis</a:t>
                </a:r>
                <a:r>
                  <a:rPr lang="en-US">
                    <a:latin typeface="+mn-lt"/>
                  </a:rPr>
                  <a:t> representation:</a:t>
                </a: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, 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18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lit/>
                      </m:rPr>
                      <a:rPr lang="en-US" sz="18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800">
                  <a:latin typeface="+mn-lt"/>
                </a:endParaRP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lang="en-US" sz="1800">
                    <a:latin typeface="+mn-lt"/>
                  </a:rPr>
                  <a:t>Sliding </a:t>
                </a:r>
                <a:r>
                  <a:rPr lang="en-US" sz="1800" b="1">
                    <a:latin typeface="+mn-lt"/>
                  </a:rPr>
                  <a:t>time window</a:t>
                </a:r>
                <a:r>
                  <a:rPr lang="en-US" sz="180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1800">
                    <a:latin typeface="+mn-lt"/>
                  </a:rPr>
                  <a:t>, (</a:t>
                </a:r>
                <a:r>
                  <a:rPr lang="en-US" sz="1800" b="1">
                    <a:latin typeface="+mn-lt"/>
                  </a:rPr>
                  <a:t>time series</a:t>
                </a:r>
                <a:r>
                  <a:rPr lang="en-US" sz="1800">
                    <a:latin typeface="+mn-lt"/>
                  </a:rPr>
                  <a:t>)</a:t>
                </a:r>
              </a:p>
              <a:p>
                <a:pPr lvl="1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b="1">
                    <a:latin typeface="+mn-lt"/>
                  </a:rPr>
                  <a:t>Correlation analysis</a:t>
                </a:r>
                <a:r>
                  <a:rPr lang="en-US">
                    <a:latin typeface="+mn-lt"/>
                  </a:rPr>
                  <a:t>:</a:t>
                </a: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𝐶𝑂𝑅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𝑀𝑆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𝑀𝑆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⋅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𝑀𝑆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</m:den>
                    </m:f>
                  </m:oMath>
                </a14:m>
                <a:endParaRPr lang="en-US" sz="1800">
                  <a:latin typeface="+mn-lt"/>
                </a:endParaRP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𝑀𝑆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sz="1800">
                  <a:latin typeface="+mn-lt"/>
                </a:endParaRPr>
              </a:p>
              <a:p>
                <a:pPr lvl="1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b="1">
                    <a:latin typeface="+mn-lt"/>
                  </a:rPr>
                  <a:t>Probabilistic distance</a:t>
                </a:r>
                <a:r>
                  <a:rPr lang="en-US">
                    <a:latin typeface="+mn-lt"/>
                  </a:rPr>
                  <a:t>:</a:t>
                </a: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nn-NO" sz="180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nn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nn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nn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nn-NO" sz="1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n-NO" sz="18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nn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n-NO" sz="1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nn-NO" sz="1800" i="1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nn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n-NO" sz="18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nn-NO" sz="1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nn-NO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nn-NO" sz="1800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ctrlPr>
                              <a:rPr lang="nn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nn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nn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n-NO" sz="1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nn-NO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nn-NO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n-NO" sz="1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sz="1800">
                  <a:latin typeface="+mn-lt"/>
                </a:endParaRPr>
              </a:p>
              <a:p>
                <a:pPr lvl="1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b="1">
                    <a:latin typeface="+mn-lt"/>
                  </a:rPr>
                  <a:t>Chebyshev’s inequality:</a:t>
                </a:r>
              </a:p>
              <a:p>
                <a:pPr lvl="2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 ≤ 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  <m:r>
                      <a:rPr lang="en-US" sz="1800" b="0" i="1"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sz="18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sz="18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 descr="CORR(S&#10;l&#10; ​&#10;&#10;,S&#10;p&#10; ​&#10;&#10;)=&#10;∑&#10;j=1&#10;w&#10; ​&#10;&#10;(S&#10;l&#10; ​&#10;&#10;[j]−M&#10;S&#10;l&#10; ​&#10;&#10; ​&#10;&#10;)&#10;2&#10; ​&#10;&#10;⋅&#10;∑&#10;j=1&#10;w&#10; ​&#10;&#10;(S&#10;p&#10; ​&#10;&#10;[j]−M&#10;S&#10;p&#10; ​&#10;&#10; ​&#10;&#10;)&#10;2&#10; ​&#10;&#10;∑&#10;j=1&#10;w&#10; ​&#10;&#10;(S&#10;l&#10; ​&#10;&#10;[j]−M&#10;S&#10;l&#10; ​&#10;&#10; ​&#10;&#10;)(S&#10;p&#10; ​&#10;&#10;[j]−M&#10;S&#10;p&#10; ​&#10;&#10; ​&#10;&#10;)&#10; ​&#10;">
                <a:extLst>
                  <a:ext uri="{FF2B5EF4-FFF2-40B4-BE49-F238E27FC236}">
                    <a16:creationId xmlns:a16="http://schemas.microsoft.com/office/drawing/2014/main" id="{7D07CE68-C7DB-D3F7-30A9-1A84D1C887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786" y="1572821"/>
                <a:ext cx="8946541" cy="581971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6">
            <a:extLst>
              <a:ext uri="{FF2B5EF4-FFF2-40B4-BE49-F238E27FC236}">
                <a16:creationId xmlns:a16="http://schemas.microsoft.com/office/drawing/2014/main" id="{C8BA8810-040A-3467-6E93-4A7A31B1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2487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D8E79-1955-6EDB-5314-79915186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9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4BA8-8BDA-5E70-6FA8-6F684C2C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07A21-9AD9-24F5-C37D-C18DA26BC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/>
                  <a:t>Thersholds: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Correlation: </a:t>
                </a:r>
                <a:r>
                  <a:rPr lang="el-GR"/>
                  <a:t>θ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Probability: </a:t>
                </a:r>
                <a:r>
                  <a:rPr lang="el-GR"/>
                  <a:t>ρ</a:t>
                </a:r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Distance: </a:t>
                </a:r>
                <a:r>
                  <a:rPr lang="el-GR"/>
                  <a:t>β</a:t>
                </a:r>
                <a:endParaRPr lang="en-US" sz="1800" b="1">
                  <a:latin typeface="+mn-lt"/>
                </a:endParaRPr>
              </a:p>
              <a:p>
                <a:pPr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endParaRPr lang="en-US" sz="1800" b="1">
                  <a:latin typeface="+mn-lt"/>
                </a:endParaRPr>
              </a:p>
              <a:p>
                <a:pPr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lang="en-US" sz="1800" b="1">
                    <a:latin typeface="+mn-lt"/>
                  </a:rPr>
                  <a:t>Similarity condition</a:t>
                </a:r>
                <a:r>
                  <a:rPr lang="en-US" sz="1800">
                    <a:latin typeface="+mn-lt"/>
                  </a:rPr>
                  <a:t>:</a:t>
                </a:r>
              </a:p>
              <a:p>
                <a:pPr lvl="1" defTabSz="914400" eaLnBrk="0" fontAlgn="base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𝐶𝑂𝑅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≥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600" smtClean="0"/>
                      <m:t>and</m:t>
                    </m:r>
                    <m:r>
                      <m:rPr>
                        <m:nor/>
                      </m:rPr>
                      <a:rPr lang="en-US" sz="1600" b="0" i="0" smtClean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>
                  <a:latin typeface="+mn-lt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l-GR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307A21-9AD9-24F5-C37D-C18DA26BC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7" t="-8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0770D-DD86-2969-88C4-6D1DADD4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11A7-3416-EA29-F860-709B03360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71F30-D268-BEAC-72FF-4B7ECCEA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6BC00-08D8-710B-6797-BF4302B5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pic>
        <p:nvPicPr>
          <p:cNvPr id="18" name="Content Placeholder 17" descr="A screenshot of a computer code">
            <a:extLst>
              <a:ext uri="{FF2B5EF4-FFF2-40B4-BE49-F238E27FC236}">
                <a16:creationId xmlns:a16="http://schemas.microsoft.com/office/drawing/2014/main" id="{ED9663EC-9810-78ED-3EAD-225672FFA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4918" y="1789540"/>
            <a:ext cx="9276734" cy="4895702"/>
          </a:xfrm>
        </p:spPr>
      </p:pic>
    </p:spTree>
    <p:extLst>
      <p:ext uri="{BB962C8B-B14F-4D97-AF65-F5344CB8AC3E}">
        <p14:creationId xmlns:p14="http://schemas.microsoft.com/office/powerpoint/2010/main" val="155510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CC866-0B98-33B5-817F-6FC16AB7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3AEA-A653-61F3-6B47-46460F42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Setup</a:t>
            </a:r>
            <a:endParaRPr lang="el-GR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6DAD36A-42CC-2C6D-F949-908CF6CEFC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1" y="1349377"/>
            <a:ext cx="8502649" cy="544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Datasets: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D1: fan vibration data (5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d,</a:t>
            </a:r>
            <a:r>
              <a:rPr lang="el-GR" altLang="el-GR">
                <a:latin typeface="+mn-lt"/>
              </a:rPr>
              <a:t> real-world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D2: 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</a:t>
            </a:r>
            <a:r>
              <a:rPr lang="el-GR" altLang="el-GR">
                <a:latin typeface="+mn-lt"/>
              </a:rPr>
              <a:t>ir quality sensor data 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(15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d, </a:t>
            </a:r>
            <a:r>
              <a:rPr lang="el-GR" altLang="el-GR">
                <a:latin typeface="+mn-lt"/>
              </a:rPr>
              <a:t>real-world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D3: industry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data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(14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d, synthetic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Compared with: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l-G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Dynamic Time Warping </a:t>
            </a:r>
            <a:r>
              <a:rPr kumimoji="0" lang="en-US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DTW</a:t>
            </a:r>
            <a:r>
              <a:rPr kumimoji="0" lang="en-US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l-G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</a:t>
            </a:r>
            <a:r>
              <a:rPr kumimoji="0" lang="el-GR" altLang="el-G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baseline</a:t>
            </a:r>
            <a:r>
              <a:rPr kumimoji="0" lang="en-US" altLang="el-GR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l-GR">
                <a:latin typeface="+mn-lt"/>
              </a:rPr>
              <a:t>M</a:t>
            </a:r>
            <a:r>
              <a:rPr kumimoji="0" lang="en-US" altLang="el-GR" i="0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easures distance between two time series by aligning them in time</a:t>
            </a:r>
            <a:endParaRPr kumimoji="0" lang="el-GR" altLang="el-GR" i="0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l-GR" altLang="el-GR" sz="1800" b="1">
                <a:latin typeface="+mn-lt"/>
              </a:rPr>
              <a:t>Metrics Used:</a:t>
            </a:r>
            <a:endParaRPr lang="el-GR" altLang="el-GR" sz="1800"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b="1">
                <a:latin typeface="+mn-lt"/>
              </a:rPr>
              <a:t>MSE:</a:t>
            </a:r>
            <a:r>
              <a:rPr lang="el-GR" altLang="el-GR">
                <a:latin typeface="+mn-lt"/>
              </a:rPr>
              <a:t> Measures accuracy of similar peer detection (ideal: 0)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b="1">
                <a:latin typeface="+mn-lt"/>
              </a:rPr>
              <a:t>F-score:</a:t>
            </a:r>
            <a:r>
              <a:rPr lang="el-GR" altLang="el-GR">
                <a:latin typeface="+mn-lt"/>
              </a:rPr>
              <a:t> Combines precision </a:t>
            </a:r>
            <a:r>
              <a:rPr lang="en-US" altLang="el-GR">
                <a:latin typeface="+mn-lt"/>
              </a:rPr>
              <a:t>and</a:t>
            </a:r>
            <a:r>
              <a:rPr lang="el-GR" altLang="el-GR">
                <a:latin typeface="+mn-lt"/>
              </a:rPr>
              <a:t> recall (ideal: 1)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b="1">
                <a:latin typeface="+mn-lt"/>
              </a:rPr>
              <a:t>MAPE:</a:t>
            </a:r>
            <a:r>
              <a:rPr lang="el-GR" altLang="el-GR">
                <a:latin typeface="+mn-lt"/>
              </a:rPr>
              <a:t> Evaluates prediction accuracy in percentage terms (ideal: 0%)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Tested: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Mean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/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Std synopses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8F865-487C-A1A7-45F3-45FD1B6FA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4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27D21-2334-D289-AA64-50B6F590B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AAE0-F0A0-C2CE-2847-0BBA0F79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Results</a:t>
            </a:r>
            <a:endParaRPr lang="el-GR" sz="4000" b="1"/>
          </a:p>
        </p:txBody>
      </p:sp>
      <p:pic>
        <p:nvPicPr>
          <p:cNvPr id="5" name="Content Placeholder 4" descr="A graph with numbers and lines">
            <a:extLst>
              <a:ext uri="{FF2B5EF4-FFF2-40B4-BE49-F238E27FC236}">
                <a16:creationId xmlns:a16="http://schemas.microsoft.com/office/drawing/2014/main" id="{D0AF0731-96C2-E00F-DB16-DE27952EB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9449" y="1651687"/>
            <a:ext cx="4664267" cy="2514239"/>
          </a:xfrm>
        </p:spPr>
      </p:pic>
      <p:pic>
        <p:nvPicPr>
          <p:cNvPr id="7" name="Picture 6" descr="A graph of a number of data">
            <a:extLst>
              <a:ext uri="{FF2B5EF4-FFF2-40B4-BE49-F238E27FC236}">
                <a16:creationId xmlns:a16="http://schemas.microsoft.com/office/drawing/2014/main" id="{CF6957F8-6BC2-CDC5-FBBE-46C95CCBB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026" y="4242013"/>
            <a:ext cx="4664267" cy="2514239"/>
          </a:xfrm>
          <a:prstGeom prst="rect">
            <a:avLst/>
          </a:prstGeom>
        </p:spPr>
      </p:pic>
      <p:pic>
        <p:nvPicPr>
          <p:cNvPr id="9" name="Picture 8" descr="A graph of a number of numbers">
            <a:extLst>
              <a:ext uri="{FF2B5EF4-FFF2-40B4-BE49-F238E27FC236}">
                <a16:creationId xmlns:a16="http://schemas.microsoft.com/office/drawing/2014/main" id="{9C776990-1BAC-10CE-9EC8-4C74A7FE9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03" y="1651687"/>
            <a:ext cx="4664267" cy="25142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B433D-84EF-7B8E-F09A-573FDD67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898991-9713-FB98-8D41-B11AE70D24C0}"/>
              </a:ext>
            </a:extLst>
          </p:cNvPr>
          <p:cNvSpPr txBox="1"/>
          <p:nvPr/>
        </p:nvSpPr>
        <p:spPr>
          <a:xfrm>
            <a:off x="817869" y="1206268"/>
            <a:ext cx="1004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Performance metrics of MSE, F-Score and MAPE (Dataset D1 Synopses = Mean)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23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56C1F-23E1-5009-6276-0B72BD911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3F947-EF8E-B558-295F-232740FA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Results</a:t>
            </a:r>
            <a:endParaRPr lang="el-GR" sz="4000" b="1"/>
          </a:p>
        </p:txBody>
      </p:sp>
      <p:pic>
        <p:nvPicPr>
          <p:cNvPr id="5" name="Content Placeholder 4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1E89DE20-9022-98D2-627E-B6C1EBFE1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25125" y="4513074"/>
            <a:ext cx="4471579" cy="2276017"/>
          </a:xfrm>
        </p:spPr>
      </p:pic>
      <p:pic>
        <p:nvPicPr>
          <p:cNvPr id="7" name="Picture 6" descr="A graph with red green and blue lines">
            <a:extLst>
              <a:ext uri="{FF2B5EF4-FFF2-40B4-BE49-F238E27FC236}">
                <a16:creationId xmlns:a16="http://schemas.microsoft.com/office/drawing/2014/main" id="{2C5A2B6E-84D0-FCBA-7A53-C785D1BF3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13715"/>
            <a:ext cx="4471577" cy="2276017"/>
          </a:xfrm>
          <a:prstGeom prst="rect">
            <a:avLst/>
          </a:prstGeom>
        </p:spPr>
      </p:pic>
      <p:pic>
        <p:nvPicPr>
          <p:cNvPr id="9" name="Picture 8" descr="A graph with red blue and green lines">
            <a:extLst>
              <a:ext uri="{FF2B5EF4-FFF2-40B4-BE49-F238E27FC236}">
                <a16:creationId xmlns:a16="http://schemas.microsoft.com/office/drawing/2014/main" id="{D8C27EDF-99D7-C456-5D41-BA08FB7DA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78" y="2113716"/>
            <a:ext cx="4471579" cy="22760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1E46F7-ACFB-7C79-5DB7-60402130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67B548-2ABE-54D9-25B4-B1E3D5D72C79}"/>
              </a:ext>
            </a:extLst>
          </p:cNvPr>
          <p:cNvSpPr txBox="1"/>
          <p:nvPr/>
        </p:nvSpPr>
        <p:spPr>
          <a:xfrm>
            <a:off x="715572" y="1206917"/>
            <a:ext cx="969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Performance metrics of MSE, F-Score and MAPE (Dataset D1 Synopses = Standard Deviation)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270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2EC9D-6C5A-7995-62BD-E160740F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D4530D1-CC1E-D45C-3450-47E05CFD9B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0" y="1152983"/>
            <a:ext cx="9404723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Mean synopses: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/>
              <a:t>DSCM: </a:t>
            </a:r>
            <a:r>
              <a:rPr lang="en-US" b="1"/>
              <a:t>MSE = 0, F-score = 1, MAPE = 0%</a:t>
            </a:r>
            <a:r>
              <a:rPr lang="en-US"/>
              <a:t> at t=17 (</a:t>
            </a:r>
            <a:r>
              <a:rPr lang="el-GR"/>
              <a:t>ρ=0.6) / </a:t>
            </a:r>
            <a:r>
              <a:rPr lang="en-US"/>
              <a:t>t=18 (</a:t>
            </a:r>
            <a:r>
              <a:rPr lang="el-GR"/>
              <a:t>ρ=0.8)</a:t>
            </a:r>
            <a:endParaRPr lang="en-US"/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/>
              <a:t>DTW: </a:t>
            </a:r>
            <a:r>
              <a:rPr lang="en-US" b="1"/>
              <a:t>MSE = 0.25, F-score = 0.85, MAPE = 25%, </a:t>
            </a:r>
            <a:r>
              <a:rPr lang="en-US"/>
              <a:t>at t=80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Std </a:t>
            </a:r>
            <a:r>
              <a:rPr lang="en-US" altLang="el-GR">
                <a:latin typeface="+mn-lt"/>
              </a:rPr>
              <a:t>s</a:t>
            </a: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ynopses:</a:t>
            </a:r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/>
              <a:t>DSCM: </a:t>
            </a:r>
            <a:r>
              <a:rPr lang="en-US" b="1"/>
              <a:t>MSE=0, F=1, MAPE=0%</a:t>
            </a:r>
            <a:r>
              <a:rPr lang="en-US"/>
              <a:t> at t=65 (</a:t>
            </a:r>
            <a:r>
              <a:rPr lang="el-GR"/>
              <a:t>ρ=0.6) / </a:t>
            </a:r>
            <a:r>
              <a:rPr lang="en-US"/>
              <a:t>t=69 (</a:t>
            </a:r>
            <a:r>
              <a:rPr lang="el-GR"/>
              <a:t>ρ=0.8)</a:t>
            </a:r>
            <a:endParaRPr lang="en-US"/>
          </a:p>
          <a:p>
            <a:pPr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/>
              <a:t>DTW: </a:t>
            </a:r>
            <a:r>
              <a:rPr lang="en-US" b="1"/>
              <a:t>Same values </a:t>
            </a:r>
            <a:r>
              <a:rPr lang="en-US"/>
              <a:t>at t=94</a:t>
            </a:r>
          </a:p>
          <a:p>
            <a:pPr marL="40005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/>
              <a:t>Observations:</a:t>
            </a:r>
          </a:p>
          <a:p>
            <a:pPr marL="800100"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Similar performance for both thresholds (ρ=0.6, ρ=0.8)</a:t>
            </a:r>
          </a:p>
          <a:p>
            <a:pPr marL="800100"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Mean synopses detect similarity faster than std synopses</a:t>
            </a:r>
          </a:p>
          <a:p>
            <a:pPr marL="800100" lvl="1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DSCM retrieves all similar nodes faster and more precisely than DTW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1D4E2F-9A51-DDD1-8A3A-ED3E7508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43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DC6D-079C-9F55-6C8F-60ECDCC43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4840-D0B8-A23F-48FE-34976CC6F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  <a:endParaRPr lang="el-GR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860017-3ECD-B15C-BA3C-136E5EF4B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6111" y="1868988"/>
            <a:ext cx="10918374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Contributions: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novel combined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correlation + probabilistic distance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approach for 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dynamic dataset similarity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detection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Reduces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communication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load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(synopses vs. raw data)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>
                <a:latin typeface="+mn-lt"/>
              </a:rPr>
              <a:t>Enables scalable similarity detection across nodes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Future work: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Incorporate more complex data structures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for synopses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(e.g., histograms, sketches)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l-GR" sz="2000">
                <a:latin typeface="+mn-lt"/>
              </a:rPr>
              <a:t>A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daptively tune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thresholds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5FA00-CDF5-A13B-8787-005D2DBB0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1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89346-AB0F-1A6B-9CFD-A950ED14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Setting the Context</a:t>
            </a:r>
            <a:br>
              <a:rPr lang="en-US"/>
            </a:b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A7FA-3A79-DA61-E547-931918C5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330"/>
            <a:ext cx="8946541" cy="468507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Internet of Things (IoT)</a:t>
            </a:r>
            <a:r>
              <a:rPr lang="en-US" sz="2200">
                <a:latin typeface="+mn-lt"/>
              </a:rPr>
              <a:t>: Billions of devices generating distributed, volatile, and heterogeneous data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Edge Computing (EC)</a:t>
            </a:r>
            <a:r>
              <a:rPr lang="en-US" sz="2200">
                <a:latin typeface="+mn-lt"/>
              </a:rPr>
              <a:t>: Processing data close to data sources to reduce latency and bandwidth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Cluster Computing (CC)</a:t>
            </a:r>
            <a:r>
              <a:rPr lang="en-US" sz="2200">
                <a:latin typeface="+mn-lt"/>
              </a:rPr>
              <a:t>: Coordinated execution on multiple connected resources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Pervasive Computing (PC)</a:t>
            </a:r>
            <a:r>
              <a:rPr lang="en-US" sz="2200">
                <a:latin typeface="+mn-lt"/>
              </a:rPr>
              <a:t>: Embedding computation into everyday environments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Need</a:t>
            </a:r>
            <a:r>
              <a:rPr lang="en-US" sz="2200">
                <a:latin typeface="+mn-lt"/>
              </a:rPr>
              <a:t>: Distributed frameworks that can adapt to the scale, diversity, and dynamics of these environments</a:t>
            </a:r>
          </a:p>
          <a:p>
            <a:pPr marL="0" indent="0">
              <a:buNone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73A6E-A074-2FB7-567B-6A7850B51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21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EA958-3AA4-9D69-7F93-ABC97396A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FDD2C-3130-067E-F156-1F76062E3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273" y="217090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</a:rPr>
              <a:t>Incremental Training</a:t>
            </a:r>
            <a:endParaRPr lang="el-GR" sz="440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AC23C-26C2-F1FF-EFBF-FEA38166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38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7801E-A8CC-FDE2-BEF1-6C809C03F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965C-AE61-197C-D44F-95FF9C86E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CFCEC6-409B-0160-5B44-752FD78DC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13377" y="1603968"/>
            <a:ext cx="10166566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Real-time analytics on IoT </a:t>
            </a:r>
            <a:r>
              <a:rPr lang="en-US" altLang="el-GR" b="1">
                <a:latin typeface="+mn-lt"/>
              </a:rPr>
              <a:t>and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Edge: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Rely heavily on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ML/DL models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 detect patterns, forecast, make decisions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ML/DL training 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resource-intensive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 edge environments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Slow training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delays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deployment 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 intelligent services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increases costs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hinders rapid adaptation to new data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l-GR" altLang="el-GR" b="1">
                <a:latin typeface="+mn-lt"/>
              </a:rPr>
              <a:t>Μ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otivation: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Find a way to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accelerate training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so edge nodes can quickly adapt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Minimize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el-GR" altLang="el-GR" sz="2000">
                <a:latin typeface="+mn-lt"/>
              </a:rPr>
              <a:t>ML/DL </a:t>
            </a:r>
            <a:r>
              <a:rPr lang="en-US" sz="2000">
                <a:latin typeface="+mn-lt"/>
              </a:rPr>
              <a:t>model training resource requirements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odels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trained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without cloud offloading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keeping data local, latency low, 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privacy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90CAC-33D4-1676-94DA-981AE53A5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4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6D43C-8A32-A01B-3F8F-36649B133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05D13-02A3-E87D-C8AF-728D247F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Related Work</a:t>
            </a:r>
            <a:endParaRPr lang="el-GR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659DEF3-CDE2-D84B-C676-A71FFA94E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7652" y="1569180"/>
            <a:ext cx="10924786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Existing work: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Internal model tweaks (batch norm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alization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dropout, selective backprop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agation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)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Importance sampling, instance pruning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Gap</a:t>
            </a:r>
            <a:r>
              <a:rPr kumimoji="0" lang="en-US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 identified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l-GR" sz="2000">
                <a:latin typeface="+mn-lt"/>
              </a:rPr>
              <a:t>Existing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methods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do not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adaptively monitor data context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during training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>
                <a:latin typeface="+mn-lt"/>
              </a:rPr>
              <a:t>Past methods do not address the </a:t>
            </a:r>
            <a:r>
              <a:rPr lang="en-US" sz="2000" b="1">
                <a:latin typeface="+mn-lt"/>
              </a:rPr>
              <a:t>distributional divergence </a:t>
            </a:r>
            <a:r>
              <a:rPr lang="en-US" sz="2000">
                <a:latin typeface="+mn-lt"/>
              </a:rPr>
              <a:t>of data assets 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000">
                <a:latin typeface="+mn-lt"/>
              </a:rPr>
              <a:t>  throughout the training process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Existing approaches neglect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dynamic dataset properties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and waste resources on 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l-GR" sz="2000">
                <a:latin typeface="+mn-lt"/>
              </a:rPr>
              <a:t> 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redundant samples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9BBBD-2D7F-3BA9-1EE7-CA144496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5AAE0-4CB2-FBE7-6D72-17FB17A89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5CFE-E91F-052A-72E4-DDE70AB2A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Problem Statement</a:t>
            </a:r>
            <a:endParaRPr lang="el-GR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04CF272-0D81-2026-A782-ADAF8991C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9985" y="1570577"/>
            <a:ext cx="11772029" cy="516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Goal: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 </a:t>
            </a:r>
            <a:r>
              <a:rPr lang="el-GR" sz="1800">
                <a:latin typeface="+mn-lt"/>
              </a:rPr>
              <a:t> </a:t>
            </a:r>
            <a:r>
              <a:rPr lang="en-US" sz="1800">
                <a:latin typeface="+mn-lt"/>
              </a:rPr>
              <a:t>• Accelerate ML/DL training by dynamically selecting only the most </a:t>
            </a:r>
            <a:r>
              <a:rPr lang="en-US" sz="1800" b="1">
                <a:latin typeface="+mn-lt"/>
              </a:rPr>
              <a:t>informative samples</a:t>
            </a:r>
            <a:r>
              <a:rPr lang="en-US" sz="1800">
                <a:latin typeface="+mn-lt"/>
              </a:rPr>
              <a:t>	</a:t>
            </a:r>
            <a:endParaRPr lang="el-GR" sz="1800">
              <a:latin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1800">
                <a:latin typeface="+mn-lt"/>
              </a:rPr>
              <a:t>	</a:t>
            </a:r>
            <a:r>
              <a:rPr lang="en-US" sz="1800">
                <a:latin typeface="+mn-lt"/>
              </a:rPr>
              <a:t>• Avoid wasting resources on samples that don’t significantly reduce the model’s performance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Method:																					</a:t>
            </a:r>
          </a:p>
          <a:p>
            <a:pPr lvl="1"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Training process T operates on dataset split into processed ​ and unprocessed sets</a:t>
            </a:r>
          </a:p>
          <a:p>
            <a:pPr lvl="1">
              <a:lnSpc>
                <a:spcPct val="15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Want to decide if a sample should be trained on, based on its impact on loss  and  probability of redundancy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Objectives: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 • Handle </a:t>
            </a:r>
            <a:r>
              <a:rPr lang="en-US" sz="1800" b="1">
                <a:latin typeface="+mn-lt"/>
              </a:rPr>
              <a:t>dynamic data distributions</a:t>
            </a:r>
            <a:r>
              <a:rPr lang="en-US" sz="1800">
                <a:latin typeface="+mn-lt"/>
              </a:rPr>
              <a:t> and evolving loss landscapes</a:t>
            </a:r>
            <a:br>
              <a:rPr lang="en-US" sz="1800">
                <a:latin typeface="+mn-lt"/>
              </a:rPr>
            </a:br>
            <a:r>
              <a:rPr lang="en-US" sz="1800">
                <a:latin typeface="+mn-lt"/>
              </a:rPr>
              <a:t> • Balance </a:t>
            </a:r>
            <a:r>
              <a:rPr lang="en-US" sz="1800" b="1">
                <a:latin typeface="+mn-lt"/>
              </a:rPr>
              <a:t>model accuracy </a:t>
            </a:r>
            <a:r>
              <a:rPr lang="en-US" sz="1800">
                <a:latin typeface="+mn-lt"/>
              </a:rPr>
              <a:t>vs</a:t>
            </a:r>
            <a:r>
              <a:rPr lang="en-US" sz="1800" b="1">
                <a:latin typeface="+mn-lt"/>
              </a:rPr>
              <a:t>. training time </a:t>
            </a:r>
            <a:r>
              <a:rPr lang="en-US" sz="1800">
                <a:latin typeface="+mn-lt"/>
              </a:rPr>
              <a:t>and</a:t>
            </a:r>
            <a:r>
              <a:rPr lang="en-US" sz="1800" b="1">
                <a:latin typeface="+mn-lt"/>
              </a:rPr>
              <a:t> resource usage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6FF0D1-0831-A936-1603-C826D7AC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7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7E5A-637F-00A3-064B-835AE09D7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62D4-59FF-4039-971A-F62E9119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Methodology</a:t>
            </a:r>
            <a:endParaRPr lang="el-GR" b="1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F3E89-21B5-CE2A-A573-9DBD553D6E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6111" y="1162763"/>
                <a:ext cx="8946541" cy="5214554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Training data:</a:t>
                </a:r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sz="1600" b="1">
                    <a:latin typeface="+mn-lt"/>
                  </a:rPr>
                  <a:t>processed </a:t>
                </a:r>
                <a:r>
                  <a:rPr lang="en-US" sz="1600">
                    <a:latin typeface="+mn-lt"/>
                  </a:rPr>
                  <a:t>samples </a:t>
                </a:r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bar>
                          <m:barPr>
                            <m:pos m:val="top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</m:bar>
                      </m:sub>
                    </m:sSub>
                  </m:oMath>
                </a14:m>
                <a:r>
                  <a:rPr lang="en-US" sz="1600" b="1">
                    <a:latin typeface="+mn-lt"/>
                  </a:rPr>
                  <a:t> </a:t>
                </a:r>
                <a:r>
                  <a:rPr lang="en-US" sz="1600">
                    <a:latin typeface="+mn-lt"/>
                  </a:rPr>
                  <a:t>=</a:t>
                </a:r>
                <a:r>
                  <a:rPr lang="en-US" sz="1600" b="1">
                    <a:latin typeface="+mn-lt"/>
                  </a:rPr>
                  <a:t> non-</a:t>
                </a:r>
                <a:r>
                  <a:rPr lang="en-US" sz="1600" b="1"/>
                  <a:t>processed </a:t>
                </a:r>
                <a:r>
                  <a:rPr lang="en-US" sz="1600"/>
                  <a:t>samples </a:t>
                </a:r>
                <a:endParaRPr lang="en-US" sz="1600" b="1">
                  <a:latin typeface="+mn-lt"/>
                </a:endParaRPr>
              </a:p>
              <a:p>
                <a:pPr>
                  <a:lnSpc>
                    <a:spcPct val="13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Loss</a:t>
                </a:r>
                <a:r>
                  <a:rPr lang="en-US" sz="1800">
                    <a:latin typeface="+mn-lt"/>
                  </a:rPr>
                  <a:t>:</a:t>
                </a:r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pl-PL" sz="160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pl-PL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pl-PL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pl-PL" sz="1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60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pl-PL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6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600">
                  <a:latin typeface="+mn-lt"/>
                </a:endParaRPr>
              </a:p>
              <a:p>
                <a:pPr>
                  <a:lnSpc>
                    <a:spcPct val="13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>
                    <a:latin typeface="+mn-lt"/>
                  </a:rPr>
                  <a:t>Distribution </a:t>
                </a:r>
                <a:r>
                  <a:rPr lang="en-US" sz="1800" b="1">
                    <a:latin typeface="+mn-lt"/>
                  </a:rPr>
                  <a:t>Divergence </a:t>
                </a:r>
                <a:r>
                  <a:rPr lang="en-US" sz="1800">
                    <a:latin typeface="+mn-lt"/>
                  </a:rPr>
                  <a:t>(Kullback-Leibler) monitoring:</a:t>
                </a:r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∥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>
                  <a:latin typeface="+mn-lt"/>
                </a:endParaRPr>
              </a:p>
              <a:p>
                <a:pPr>
                  <a:lnSpc>
                    <a:spcPct val="13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/>
                  <a:t>Probability</a:t>
                </a:r>
                <a:r>
                  <a:rPr lang="en-US" sz="1800"/>
                  <a:t>-Based Sample Acceptance:</a:t>
                </a:r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1600"/>
              </a:p>
              <a:p>
                <a:pPr lvl="1">
                  <a:lnSpc>
                    <a:spcPct val="130000"/>
                  </a:lnSpc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acc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m:rPr>
                                    <m:sty m:val="p"/>
                                  </m:rPr>
                                  <a:rPr lang="en-US" sz="160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∏"/>
                                <m:ctrlP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  <m:t>𝒯</m:t>
                                        </m:r>
                                      </m:sub>
                                    </m:sSub>
                                  </m:e>
                                </m:d>
                              </m:sup>
                              <m:e>
                                <m:r>
                                  <a:rPr lang="en-US" sz="160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𝐷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𝒯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sz="160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i="0" smtClean="0">
                                        <a:latin typeface="Cambria Math" panose="02040503050406030204" pitchFamily="18" charset="0"/>
                                      </a:rPr>
                                      <m:t>Θ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US" sz="16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1F3E89-21B5-CE2A-A573-9DBD553D6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162763"/>
                <a:ext cx="8946541" cy="5214554"/>
              </a:xfrm>
              <a:blipFill>
                <a:blip r:embed="rId3"/>
                <a:stretch>
                  <a:fillRect l="-477" b="-47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F45CF-0B5A-4D10-4E8F-39D3ED8D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14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4C952-D59B-5B1E-54C2-B73DA8F77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5F17D-2411-1E0A-79A7-E0113E57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D614-EE7A-5F66-6762-85061E02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/>
              <a:t>Clustering-Based </a:t>
            </a:r>
            <a:r>
              <a:rPr lang="en-US" sz="1800" b="1"/>
              <a:t>Fine-Tuning</a:t>
            </a:r>
            <a:r>
              <a:rPr lang="en-US" sz="1800"/>
              <a:t> (Recovery Strategy):</a:t>
            </a:r>
            <a:endParaRPr lang="el-GR" sz="180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>
                <a:latin typeface="+mn-lt"/>
              </a:rPr>
              <a:t>K-Means</a:t>
            </a:r>
            <a:endParaRPr lang="el-GR" sz="1600">
              <a:latin typeface="+mn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Thersholds: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Acceptable loss: </a:t>
            </a:r>
            <a:r>
              <a:rPr lang="el-GR">
                <a:latin typeface="+mn-lt"/>
              </a:rPr>
              <a:t>θ</a:t>
            </a:r>
            <a:r>
              <a:rPr lang="en-US">
                <a:latin typeface="+mn-lt"/>
              </a:rPr>
              <a:t>w</a:t>
            </a:r>
            <a:endParaRPr lang="el-GR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Probability: </a:t>
            </a:r>
            <a:r>
              <a:rPr lang="el-GR"/>
              <a:t>θ</a:t>
            </a:r>
            <a:r>
              <a:rPr lang="en-US"/>
              <a:t>s</a:t>
            </a:r>
            <a:endParaRPr lang="el-GR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Divergence: 0.05 (constant)</a:t>
            </a:r>
            <a:endParaRPr lang="el-GR"/>
          </a:p>
          <a:p>
            <a:pPr lvl="1">
              <a:buFont typeface="Wingdings" panose="05000000000000000000" pitchFamily="2" charset="2"/>
              <a:buChar char="Ø"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2402B-1D96-B7F5-9011-F44C3E8D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0676C-2076-F37D-9F42-5CF48362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 b="1"/>
          </a:p>
        </p:txBody>
      </p:sp>
      <p:pic>
        <p:nvPicPr>
          <p:cNvPr id="11" name="Content Placeholder 10" descr="A diagram of a model training&#10;&#10;AI-generated content may be incorrect.">
            <a:extLst>
              <a:ext uri="{FF2B5EF4-FFF2-40B4-BE49-F238E27FC236}">
                <a16:creationId xmlns:a16="http://schemas.microsoft.com/office/drawing/2014/main" id="{3BA5674D-3AF2-D3B5-B418-0E442E9A7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532" y="1578077"/>
            <a:ext cx="8947150" cy="436049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1AF5D-F88D-7F1C-D1DA-3A05E4D24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54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BA2B7-63B3-CBF7-5CB9-B0D41FBA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62CE-4E7F-26CD-A7F7-7C5FB228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Setup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FC000-BAD9-B96E-2D11-3B1107E2A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71600"/>
            <a:ext cx="8946541" cy="503368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Tested on:</a:t>
            </a:r>
            <a:br>
              <a:rPr lang="en-US"/>
            </a:br>
            <a:r>
              <a:rPr lang="en-US"/>
              <a:t> • SVM on </a:t>
            </a:r>
            <a:r>
              <a:rPr lang="en-US" b="1"/>
              <a:t>MNIST</a:t>
            </a:r>
            <a:r>
              <a:rPr lang="en-US"/>
              <a:t> (60,000 images, 10 classes)</a:t>
            </a:r>
            <a:br>
              <a:rPr lang="en-US"/>
            </a:br>
            <a:r>
              <a:rPr lang="en-US"/>
              <a:t> • DNNs (VGG-19, MobileNetV2, ResNet101, DenseNet121) on  			  CIFAR-10/CIFAR-100</a:t>
            </a:r>
          </a:p>
          <a:p>
            <a:pPr>
              <a:lnSpc>
                <a:spcPct val="11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Performance metrics:</a:t>
            </a:r>
            <a:br>
              <a:rPr lang="en-US"/>
            </a:br>
            <a:r>
              <a:rPr lang="en-US"/>
              <a:t> • </a:t>
            </a:r>
            <a:r>
              <a:rPr lang="en-US" b="1"/>
              <a:t>Test accuracy:</a:t>
            </a:r>
            <a:r>
              <a:rPr lang="en-US"/>
              <a:t> on held-out data (%)</a:t>
            </a:r>
            <a:br>
              <a:rPr lang="en-US"/>
            </a:br>
            <a:r>
              <a:rPr lang="en-US"/>
              <a:t> • </a:t>
            </a:r>
            <a:r>
              <a:rPr lang="en-US" b="1"/>
              <a:t>Training time: </a:t>
            </a:r>
            <a:r>
              <a:rPr lang="en-US"/>
              <a:t>split into warm-up and data-aware phases (min.)</a:t>
            </a:r>
            <a:br>
              <a:rPr lang="en-US"/>
            </a:br>
            <a:r>
              <a:rPr lang="en-US"/>
              <a:t> • </a:t>
            </a:r>
            <a:r>
              <a:rPr lang="en-US" b="1"/>
              <a:t>Drop-off rate</a:t>
            </a:r>
            <a:r>
              <a:rPr lang="en-US"/>
              <a:t>: % of training samples skipped</a:t>
            </a:r>
          </a:p>
          <a:p>
            <a:pPr>
              <a:lnSpc>
                <a:spcPct val="11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l-GR" altLang="el-GR" b="1"/>
              <a:t>Compared with </a:t>
            </a:r>
            <a:r>
              <a:rPr lang="en-US" b="1"/>
              <a:t>:</a:t>
            </a:r>
            <a:br>
              <a:rPr lang="en-US"/>
            </a:br>
            <a:r>
              <a:rPr lang="en-US"/>
              <a:t> • Compared </a:t>
            </a:r>
            <a:r>
              <a:rPr lang="en-US" b="1"/>
              <a:t>data-aware method vs. full training (Base)</a:t>
            </a:r>
            <a:r>
              <a:rPr lang="en-US"/>
              <a:t> and  	  	   	    </a:t>
            </a:r>
            <a:r>
              <a:rPr lang="en-US" b="1"/>
              <a:t>Random sampling</a:t>
            </a:r>
            <a:r>
              <a:rPr lang="en-US"/>
              <a:t> (same drop-off rate but no informed skipping)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CE07D-D371-D1AD-663C-369E43E7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56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ED3C6-4E7E-927E-D387-1247CBDAC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/>
          </a:p>
        </p:txBody>
      </p:sp>
      <p:pic>
        <p:nvPicPr>
          <p:cNvPr id="6" name="Content Placeholder 5" descr="A graph with red and blue lines&#10;&#10;AI-generated content may be incorrect.">
            <a:extLst>
              <a:ext uri="{FF2B5EF4-FFF2-40B4-BE49-F238E27FC236}">
                <a16:creationId xmlns:a16="http://schemas.microsoft.com/office/drawing/2014/main" id="{26840641-1D07-FE86-B913-E2AC9A97D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05" y="2237265"/>
            <a:ext cx="5334744" cy="400105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BD176-237F-B7DA-6D14-E40C8E1B9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C1EDC-2A5D-685E-1C50-F1ECBF3E3521}"/>
              </a:ext>
            </a:extLst>
          </p:cNvPr>
          <p:cNvSpPr txBox="1"/>
          <p:nvPr/>
        </p:nvSpPr>
        <p:spPr>
          <a:xfrm>
            <a:off x="457200" y="1310640"/>
            <a:ext cx="533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SVM Model test accuracy for the MNIST dataset, over different θw and θs thresholds</a:t>
            </a:r>
            <a:endParaRPr lang="el-GR"/>
          </a:p>
        </p:txBody>
      </p:sp>
      <p:pic>
        <p:nvPicPr>
          <p:cNvPr id="10" name="Picture 9" descr="A graph of different colored squares">
            <a:extLst>
              <a:ext uri="{FF2B5EF4-FFF2-40B4-BE49-F238E27FC236}">
                <a16:creationId xmlns:a16="http://schemas.microsoft.com/office/drawing/2014/main" id="{A43ABB19-B05B-B8E1-7BD7-00F912D52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237265"/>
            <a:ext cx="4998720" cy="40010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890479-2E27-2AB7-4593-25AE8A53B6D0}"/>
              </a:ext>
            </a:extLst>
          </p:cNvPr>
          <p:cNvSpPr txBox="1"/>
          <p:nvPr/>
        </p:nvSpPr>
        <p:spPr>
          <a:xfrm>
            <a:off x="6553200" y="1310640"/>
            <a:ext cx="499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SVM model execution time for Base and data-aware implementations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760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F3045-F392-59C5-192F-AAB6317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494597"/>
            <a:ext cx="9404723" cy="1400530"/>
          </a:xfrm>
        </p:spPr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pic>
        <p:nvPicPr>
          <p:cNvPr id="5" name="Picture 4" descr="A graph with numbers and lines">
            <a:extLst>
              <a:ext uri="{FF2B5EF4-FFF2-40B4-BE49-F238E27FC236}">
                <a16:creationId xmlns:a16="http://schemas.microsoft.com/office/drawing/2014/main" id="{6770EB2D-CB2A-99FD-35CC-54022C92A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50" y="2600008"/>
            <a:ext cx="5334744" cy="3667637"/>
          </a:xfrm>
          <a:prstGeom prst="rect">
            <a:avLst/>
          </a:prstGeom>
        </p:spPr>
      </p:pic>
      <p:pic>
        <p:nvPicPr>
          <p:cNvPr id="7" name="Picture 6" descr="A graph with different colored lines">
            <a:extLst>
              <a:ext uri="{FF2B5EF4-FFF2-40B4-BE49-F238E27FC236}">
                <a16:creationId xmlns:a16="http://schemas.microsoft.com/office/drawing/2014/main" id="{8378AB4E-AAAC-55DC-6956-9A3CCEA41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6" y="2600007"/>
            <a:ext cx="5334744" cy="36676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4BB031-E481-7910-4DF3-A5312FC3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506D5-49FC-FEE3-6ED2-4223BD7BC4CF}"/>
              </a:ext>
            </a:extLst>
          </p:cNvPr>
          <p:cNvSpPr txBox="1"/>
          <p:nvPr/>
        </p:nvSpPr>
        <p:spPr>
          <a:xfrm>
            <a:off x="333552" y="1447800"/>
            <a:ext cx="533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DNN Models accuracy for the CIFAR-10 dataset</a:t>
            </a: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10B623-9DAA-C3DA-218F-B41CB58B8FEB}"/>
              </a:ext>
            </a:extLst>
          </p:cNvPr>
          <p:cNvSpPr txBox="1"/>
          <p:nvPr/>
        </p:nvSpPr>
        <p:spPr>
          <a:xfrm>
            <a:off x="6644640" y="1447800"/>
            <a:ext cx="52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DNN models execution time using the</a:t>
            </a:r>
          </a:p>
          <a:p>
            <a:r>
              <a:rPr lang="en-US"/>
              <a:t>CIFAR-10 dataset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207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B1FC-A667-D45F-ACED-F0D02BE1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Challenges in Edge Computing</a:t>
            </a:r>
            <a:br>
              <a:rPr lang="en-US"/>
            </a:b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CA9F6-D94E-A208-99DA-457C46AB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30594"/>
            <a:ext cx="8946541" cy="48178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Resource scarcity</a:t>
            </a:r>
            <a:r>
              <a:rPr lang="en-US" sz="2200">
                <a:latin typeface="+mn-lt"/>
              </a:rPr>
              <a:t>: Constrained CPUs, memory, and energy in edge devices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Heterogeneous data</a:t>
            </a:r>
            <a:r>
              <a:rPr lang="en-US" sz="2200">
                <a:latin typeface="+mn-lt"/>
              </a:rPr>
              <a:t>: Highly localized and non-IID distributions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Unreliable connectivity</a:t>
            </a:r>
            <a:r>
              <a:rPr lang="en-US" sz="2200">
                <a:latin typeface="+mn-lt"/>
              </a:rPr>
              <a:t>: Devices can disconnect or fluctuate in availability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Reuse difficulty</a:t>
            </a:r>
            <a:r>
              <a:rPr lang="en-US" sz="2200">
                <a:latin typeface="+mn-lt"/>
              </a:rPr>
              <a:t>: Models trained on one node often cannot be reused on others due to differing data distributions and local contexts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Need for adaptability</a:t>
            </a:r>
            <a:r>
              <a:rPr lang="en-US" sz="2200">
                <a:latin typeface="+mn-lt"/>
              </a:rPr>
              <a:t>: Systems must respond to context shifts in real-time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5AB1-955C-F141-E156-59536BD0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06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D21D5-765C-D42E-1F34-78685FC86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C1588-F6FE-9902-1C5A-FBB3DE7B0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A graph of data with different colored lines&#10;&#10;AI-generated content may be incorrect.">
            <a:extLst>
              <a:ext uri="{FF2B5EF4-FFF2-40B4-BE49-F238E27FC236}">
                <a16:creationId xmlns:a16="http://schemas.microsoft.com/office/drawing/2014/main" id="{B6027A35-A0BF-D27D-FC1A-AB548577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751" y="2404224"/>
            <a:ext cx="5334744" cy="400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5031CC-23A3-6047-1763-60D913346484}"/>
              </a:ext>
            </a:extLst>
          </p:cNvPr>
          <p:cNvSpPr txBox="1"/>
          <p:nvPr/>
        </p:nvSpPr>
        <p:spPr>
          <a:xfrm>
            <a:off x="623305" y="1414165"/>
            <a:ext cx="1092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Data-aware methodology accuracy comparison over the Random method for CIFAR-100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781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44C1B-B53E-5A31-074C-5121576D0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92A5-2B1B-C0E0-C11F-5971C334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2E5D5-D1F0-85B4-5414-EEC00714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549998"/>
            <a:ext cx="8946541" cy="4855284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SVM (MNIST):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Accuracy for data-aware ranges between </a:t>
            </a:r>
            <a:r>
              <a:rPr lang="en-US" b="1"/>
              <a:t>[99,6%-99,8%], </a:t>
            </a:r>
            <a:r>
              <a:rPr lang="en-US"/>
              <a:t>while base achieves </a:t>
            </a:r>
            <a:r>
              <a:rPr lang="en-US" b="1"/>
              <a:t>99,85% </a:t>
            </a:r>
            <a:r>
              <a:rPr lang="en-US"/>
              <a:t>and random drops significantly lower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0.66% </a:t>
            </a:r>
            <a:r>
              <a:rPr lang="en-US"/>
              <a:t>average accuracy loss of the random model relative to the data-aware approach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2.19x</a:t>
            </a:r>
            <a:r>
              <a:rPr lang="en-US"/>
              <a:t> training time speedup over the base method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DNN Models(CIFAR-10):</a:t>
            </a:r>
            <a:r>
              <a:rPr lang="en-US"/>
              <a:t>	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Accuracy decrease by only </a:t>
            </a:r>
            <a:r>
              <a:rPr lang="en-US" b="1"/>
              <a:t>0.15% </a:t>
            </a:r>
            <a:r>
              <a:rPr lang="en-US"/>
              <a:t>on average compared to the base method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Training time speedup over the base ranges from </a:t>
            </a:r>
            <a:r>
              <a:rPr lang="en-US" b="1"/>
              <a:t>1.51x – 2.99x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DNN Models(CIFAR-100):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Data-aware outperforms random by an average of </a:t>
            </a:r>
            <a:r>
              <a:rPr lang="en-US" b="1"/>
              <a:t>+6.72% </a:t>
            </a:r>
            <a:r>
              <a:rPr lang="en-US"/>
              <a:t>accuracy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Accuracy gains range from </a:t>
            </a:r>
            <a:r>
              <a:rPr lang="en-US" b="1"/>
              <a:t>+1.94% </a:t>
            </a:r>
            <a:r>
              <a:rPr lang="en-US"/>
              <a:t>up to +</a:t>
            </a:r>
            <a:r>
              <a:rPr lang="en-US" b="1"/>
              <a:t>14.53%</a:t>
            </a:r>
            <a:r>
              <a:rPr lang="en-US"/>
              <a:t>,</a:t>
            </a:r>
            <a:r>
              <a:rPr lang="en-US" b="1"/>
              <a:t> </a:t>
            </a:r>
            <a:r>
              <a:rPr lang="en-US"/>
              <a:t>depending on model and drop-off rate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b="1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/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A8577-FFEA-344C-3500-014C5D11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04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07BDF-07B6-5D15-2ED7-038C3817F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566DE-9260-F30E-DE78-D7BD0777A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Contributions: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Developed a </a:t>
            </a:r>
            <a:r>
              <a:rPr lang="en-US" b="1">
                <a:latin typeface="+mn-lt"/>
              </a:rPr>
              <a:t>data-aware ML training method</a:t>
            </a:r>
            <a:r>
              <a:rPr lang="en-US">
                <a:latin typeface="+mn-lt"/>
              </a:rPr>
              <a:t> that dynamically 			skips low-impact samples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Reduces computation, speeds up training, yet maintains model 		quality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Especially suited for </a:t>
            </a:r>
            <a:r>
              <a:rPr lang="en-US" b="1">
                <a:latin typeface="+mn-lt"/>
              </a:rPr>
              <a:t>resource-constrained edge nodes</a:t>
            </a:r>
            <a:r>
              <a:rPr lang="en-US">
                <a:latin typeface="+mn-lt"/>
              </a:rPr>
              <a:t>, enabling      	     faster deployment of intelligent services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Future work: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Extend to more data types beyond images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Tune hyperparameters​ dynamically based on live workload and  		various resources profiles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98181-2E0A-0DBB-8665-528018D3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80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19AB-F00E-046F-9A88-8108CE33B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FE3E-652B-CED7-1CC2-3CFF14A8A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273" y="217090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</a:rPr>
              <a:t>Transfer Learning</a:t>
            </a:r>
            <a:endParaRPr lang="el-GR" sz="440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0DB3AC-975F-8E87-F290-2818292C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626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781BE-7EA2-3358-ADBE-07B7F3C0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481E499-C42A-429D-FD46-86EDB96698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103312" y="1888501"/>
            <a:ext cx="969367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l-GR" altLang="el-GR" b="1">
                <a:latin typeface="+mn-lt"/>
              </a:rPr>
              <a:t>Real-time analytics on IoT </a:t>
            </a:r>
            <a:r>
              <a:rPr lang="en-US" altLang="el-GR" b="1">
                <a:latin typeface="+mn-lt"/>
              </a:rPr>
              <a:t>and</a:t>
            </a:r>
            <a:r>
              <a:rPr lang="el-GR" altLang="el-GR" b="1">
                <a:latin typeface="+mn-lt"/>
              </a:rPr>
              <a:t> Edge</a:t>
            </a:r>
            <a:endParaRPr kumimoji="0" lang="en-US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Edge devices: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limited 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resources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 scarce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data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Need to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reuse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existing models trained elsewhere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2000" b="1"/>
              <a:t>Heterogeneous </a:t>
            </a:r>
            <a:r>
              <a:rPr lang="en-US" sz="2000"/>
              <a:t>data sources and dynamic edge environments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l-GR" sz="2000">
                <a:latin typeface="+mn-lt"/>
              </a:rPr>
              <a:t>Potentially</a:t>
            </a:r>
            <a:r>
              <a:rPr lang="en-US" altLang="el-GR" sz="2000" b="1">
                <a:latin typeface="+mn-lt"/>
              </a:rPr>
              <a:t> unlabeled </a:t>
            </a:r>
            <a:r>
              <a:rPr lang="en-US" altLang="el-GR" sz="2000">
                <a:latin typeface="+mn-lt"/>
              </a:rPr>
              <a:t>incoming </a:t>
            </a:r>
            <a:r>
              <a:rPr lang="en-US" altLang="el-GR" sz="2000" b="1">
                <a:latin typeface="+mn-lt"/>
              </a:rPr>
              <a:t>data-batches</a:t>
            </a:r>
            <a:endParaRPr lang="en-US" altLang="el-GR" sz="2000"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TL reduces </a:t>
            </a:r>
            <a:r>
              <a:rPr lang="el-GR" altLang="el-GR" sz="2000" b="1">
                <a:latin typeface="+mn-lt"/>
              </a:rPr>
              <a:t>training time </a:t>
            </a:r>
            <a:r>
              <a:rPr lang="en-US" altLang="el-GR" sz="2000">
                <a:latin typeface="+mn-lt"/>
              </a:rPr>
              <a:t>and</a:t>
            </a:r>
            <a:r>
              <a:rPr lang="el-GR" altLang="el-GR" sz="2000" b="1">
                <a:latin typeface="+mn-lt"/>
              </a:rPr>
              <a:t> resource consumption</a:t>
            </a:r>
            <a:endParaRPr lang="el-GR" altLang="el-GR" sz="2000"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Motivation</a:t>
            </a:r>
            <a:r>
              <a:rPr kumimoji="0" lang="el-GR" altLang="el-G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Need </a:t>
            </a: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adaptive TL </a:t>
            </a:r>
            <a:r>
              <a:rPr kumimoji="0" lang="en-US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tailored for edge environments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Minimize reliance on cloud offloading, preserve privacy, reduce latency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8310D-7C43-6502-D045-5BD07ABB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0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BDDF0-7E3D-34B7-7738-041493808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Related Work</a:t>
            </a:r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FCB887-C8CA-971B-7618-165841F080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32" y="2071256"/>
            <a:ext cx="11009745" cy="4165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Existing work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Homogeneous / heterogeneous TL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Instance, feature, parameter, relational methods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Dependance on external datasets with potentially different statistical distributions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Gaps identified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Static, ignore evolving data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No uncertainty handling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Rely on full datasets, costly for edge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Most TL in edge assumes cloud-origin models and ignores peer-to-peer reuse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266B94-4A65-93B7-424F-F8A1B99A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376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E9412-9223-1D75-1AA7-C19AB96E1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Problem Statement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F05A-8CA5-E949-90B6-CCBDCB72A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4942242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Goal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Decide </a:t>
            </a:r>
            <a:r>
              <a:rPr lang="en-US" sz="2000" b="1">
                <a:latin typeface="+mn-lt"/>
              </a:rPr>
              <a:t>when </a:t>
            </a:r>
            <a:r>
              <a:rPr lang="en-US" sz="2000">
                <a:latin typeface="+mn-lt"/>
              </a:rPr>
              <a:t>and from </a:t>
            </a:r>
            <a:r>
              <a:rPr lang="en-US" sz="2000" b="1">
                <a:latin typeface="+mn-lt"/>
              </a:rPr>
              <a:t>where </a:t>
            </a:r>
            <a:r>
              <a:rPr lang="en-US" sz="2000">
                <a:latin typeface="+mn-lt"/>
              </a:rPr>
              <a:t>to transfer models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Need lightweight TL that works under bandwidth and privacy limits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Use </a:t>
            </a:r>
            <a:r>
              <a:rPr lang="en-US" sz="2000" b="1">
                <a:latin typeface="+mn-lt"/>
              </a:rPr>
              <a:t>data similarity </a:t>
            </a:r>
            <a:r>
              <a:rPr lang="en-US" sz="2000">
                <a:latin typeface="+mn-lt"/>
              </a:rPr>
              <a:t>to guide TL related decisions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Method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Nodes keep </a:t>
            </a:r>
            <a:r>
              <a:rPr lang="en-US" sz="2000" b="1">
                <a:latin typeface="+mn-lt"/>
              </a:rPr>
              <a:t>mean</a:t>
            </a:r>
            <a:r>
              <a:rPr lang="en-US" sz="2000">
                <a:latin typeface="+mn-lt"/>
              </a:rPr>
              <a:t> and </a:t>
            </a:r>
            <a:r>
              <a:rPr lang="en-US" sz="2000" b="1">
                <a:latin typeface="+mn-lt"/>
              </a:rPr>
              <a:t>variance </a:t>
            </a:r>
            <a:r>
              <a:rPr lang="en-US" sz="2000">
                <a:latin typeface="+mn-lt"/>
              </a:rPr>
              <a:t>vectors (synopses)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</a:rPr>
              <a:t>Quantify</a:t>
            </a:r>
            <a:r>
              <a:rPr lang="en-US" sz="2000">
                <a:latin typeface="+mn-lt"/>
              </a:rPr>
              <a:t> similarity/dissimilarity with statistical tests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Objectives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Handle </a:t>
            </a:r>
            <a:r>
              <a:rPr lang="en-US" sz="2000" b="1">
                <a:latin typeface="+mn-lt"/>
              </a:rPr>
              <a:t>dynamic</a:t>
            </a:r>
            <a:r>
              <a:rPr lang="en-US" sz="2000">
                <a:latin typeface="+mn-lt"/>
              </a:rPr>
              <a:t> data distributions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Minimize </a:t>
            </a:r>
            <a:r>
              <a:rPr lang="en-US" sz="2000" b="1">
                <a:latin typeface="+mn-lt"/>
              </a:rPr>
              <a:t>retraining </a:t>
            </a:r>
            <a:r>
              <a:rPr lang="en-US" sz="2000">
                <a:latin typeface="+mn-lt"/>
              </a:rPr>
              <a:t>and data transfer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Balance accuracy vs. cost and load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F0A7B-6491-B569-ED2A-A9D03B3C8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8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327E7F-82A8-52F7-35D8-6F40E9043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158C1-5696-7883-7899-CE6E0604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B4F8E-EC8B-6CE0-EA06-A062C5A7E4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533208"/>
                <a:ext cx="8946541" cy="5126672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/>
                  <a:t>Similarity</a:t>
                </a:r>
                <a:r>
                  <a:rPr lang="en-US"/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Samples: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Empirical 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𝐼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</m:nary>
                  </m:oMath>
                </a14:m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/>
                  <a:t>/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/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/>
                  <a:t>Dis-similarity: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en-US" b="1"/>
                  <a:t>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/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𝒒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b="1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𝒅𝒊𝒔𝒔𝒊𝒎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𝒔𝒄𝒐𝒓𝒆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e>
                                </m:d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𝒔𝒄𝒐𝒓𝒆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endParaRPr lang="en-US" b="1"/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/>
                  <a:t>Thresholds: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Per dimension similarity: </a:t>
                </a:r>
                <a:r>
                  <a:rPr lang="el-GR"/>
                  <a:t>β</a:t>
                </a:r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Aggregated similarity: </a:t>
                </a:r>
                <a:r>
                  <a:rPr lang="el-GR"/>
                  <a:t>γ</a:t>
                </a:r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/>
                  <a:t>Dis-similarity: </a:t>
                </a:r>
                <a:r>
                  <a:rPr lang="el-GR"/>
                  <a:t>1-γ</a:t>
                </a:r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endParaRPr lang="en-US" b="1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B4F8E-EC8B-6CE0-EA06-A062C5A7E4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533208"/>
                <a:ext cx="8946541" cy="5126672"/>
              </a:xfrm>
              <a:blipFill>
                <a:blip r:embed="rId3"/>
                <a:stretch>
                  <a:fillRect l="-613" t="-13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00365-9692-A502-92E0-2DE3FF8C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A4BD-16FB-EA0D-3B7A-513FE563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2A4F-44DB-3594-9C3D-15694165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22988"/>
            <a:ext cx="8946541" cy="4195481"/>
          </a:xfrm>
        </p:spPr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Fuzzy decision making: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DLC</a:t>
            </a:r>
            <a:r>
              <a:rPr lang="en-US"/>
              <a:t> (Degree of labeling capability): </a:t>
            </a:r>
            <a:r>
              <a:rPr lang="en-US" b="1"/>
              <a:t>DLC </a:t>
            </a:r>
            <a:r>
              <a:rPr lang="en-US"/>
              <a:t>= fuzzy(cost, similarity)</a:t>
            </a:r>
            <a:r>
              <a:rPr lang="el-GR"/>
              <a:t> </a:t>
            </a: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/>
              <a:t>DAT</a:t>
            </a:r>
            <a:r>
              <a:rPr lang="en-US"/>
              <a:t> (Degree of ability to train): </a:t>
            </a:r>
            <a:r>
              <a:rPr lang="en-US" b="1"/>
              <a:t>DAT </a:t>
            </a:r>
            <a:r>
              <a:rPr lang="en-US"/>
              <a:t>= fuzzy(load, similarity)</a:t>
            </a:r>
            <a:endParaRPr lang="el-GR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75195-E52B-C39C-245A-C9D1A77A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BCB7E-F50B-5475-9C7B-638618E1B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1" y="3368935"/>
            <a:ext cx="4176610" cy="3271636"/>
          </a:xfrm>
          <a:prstGeom prst="rect">
            <a:avLst/>
          </a:prstGeom>
        </p:spPr>
      </p:pic>
      <p:pic>
        <p:nvPicPr>
          <p:cNvPr id="14" name="Picture 13" descr="A graph of a function&#10;&#10;AI-generated content may be incorrect.">
            <a:extLst>
              <a:ext uri="{FF2B5EF4-FFF2-40B4-BE49-F238E27FC236}">
                <a16:creationId xmlns:a16="http://schemas.microsoft.com/office/drawing/2014/main" id="{EF0729EC-B9E3-C494-3055-3A4A55448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3368934"/>
            <a:ext cx="4176610" cy="327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54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3742F-F00F-9535-83ED-0C922EB7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EB6A-617C-624C-4258-1D58DA99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/>
          </a:p>
        </p:txBody>
      </p:sp>
      <p:pic>
        <p:nvPicPr>
          <p:cNvPr id="6" name="Content Placeholder 5" descr="A table of text with black text">
            <a:extLst>
              <a:ext uri="{FF2B5EF4-FFF2-40B4-BE49-F238E27FC236}">
                <a16:creationId xmlns:a16="http://schemas.microsoft.com/office/drawing/2014/main" id="{A76626BB-8492-E7CE-5368-E0BDD165F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603" y="1956487"/>
            <a:ext cx="9674162" cy="381672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3B54D-7DC4-353A-41CF-84F84DEB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03477-8A5A-4908-761C-A8FF5595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Research Gaps</a:t>
            </a:r>
            <a:br>
              <a:rPr lang="en-US"/>
            </a:b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33274-8146-6CF0-F31D-F7F1213D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66251"/>
            <a:ext cx="8946541" cy="50390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Insufficient reuse logic</a:t>
            </a:r>
            <a:r>
              <a:rPr lang="en-US">
                <a:latin typeface="+mn-lt"/>
              </a:rPr>
              <a:t>: No structured mechanism for data similarity exploitation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Neglected data adaptation</a:t>
            </a:r>
            <a:r>
              <a:rPr lang="en-US">
                <a:latin typeface="+mn-lt"/>
              </a:rPr>
              <a:t>: Training does not monitor dynamic dataset properties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Overlooked uncertainty in TL: </a:t>
            </a:r>
            <a:r>
              <a:rPr lang="en-US">
                <a:latin typeface="+mn-lt"/>
              </a:rPr>
              <a:t>Lack of mechanisms to handle dynamic distributions and variability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Lack of drift awareness</a:t>
            </a:r>
            <a:r>
              <a:rPr lang="en-US">
                <a:latin typeface="+mn-lt"/>
              </a:rPr>
              <a:t>: Changes in data over time not detected or addressed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Oversight of correlations</a:t>
            </a:r>
            <a:r>
              <a:rPr lang="en-US">
                <a:latin typeface="+mn-lt"/>
              </a:rPr>
              <a:t>: Task similarities underutilized in scheduling</a:t>
            </a:r>
            <a:endParaRPr lang="el-GR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4D19-CD6D-57E1-4F2E-6376DA4C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43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321B0-5A25-7920-16EE-DD3D7CA4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3BE11-B0E7-F0CA-3F65-432086C29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/>
          </a:p>
        </p:txBody>
      </p:sp>
      <p:pic>
        <p:nvPicPr>
          <p:cNvPr id="12" name="Content Placeholder 11" descr="A screenshot of a computer program">
            <a:extLst>
              <a:ext uri="{FF2B5EF4-FFF2-40B4-BE49-F238E27FC236}">
                <a16:creationId xmlns:a16="http://schemas.microsoft.com/office/drawing/2014/main" id="{F8A839F8-1615-6593-5573-208A9B0C27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853248"/>
            <a:ext cx="5647806" cy="4552034"/>
          </a:xfrm>
        </p:spPr>
      </p:pic>
      <p:pic>
        <p:nvPicPr>
          <p:cNvPr id="14" name="Picture 13" descr="A screenshot of a computer program">
            <a:extLst>
              <a:ext uri="{FF2B5EF4-FFF2-40B4-BE49-F238E27FC236}">
                <a16:creationId xmlns:a16="http://schemas.microsoft.com/office/drawing/2014/main" id="{6910B6E4-6E97-D945-F55A-785965B96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916" y="1853248"/>
            <a:ext cx="5449890" cy="455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3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8F9E2-4604-E318-5B17-918345D94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4D7DB-EE0C-F0A7-C7D0-A9F698ED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/>
          </a:p>
        </p:txBody>
      </p:sp>
      <p:pic>
        <p:nvPicPr>
          <p:cNvPr id="14" name="Picture 13" descr="A screenshot of a computer program">
            <a:extLst>
              <a:ext uri="{FF2B5EF4-FFF2-40B4-BE49-F238E27FC236}">
                <a16:creationId xmlns:a16="http://schemas.microsoft.com/office/drawing/2014/main" id="{769DF5DB-031C-7966-C8AB-6BF78BC9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10" y="1685636"/>
            <a:ext cx="7916380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83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D471C-9A4B-A88F-5356-20B00A864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E884-CF6B-4DD8-EAF3-FD387AFB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 b="1"/>
          </a:p>
        </p:txBody>
      </p:sp>
      <p:pic>
        <p:nvPicPr>
          <p:cNvPr id="9" name="Picture 8" descr="A diagram of a basic method">
            <a:extLst>
              <a:ext uri="{FF2B5EF4-FFF2-40B4-BE49-F238E27FC236}">
                <a16:creationId xmlns:a16="http://schemas.microsoft.com/office/drawing/2014/main" id="{8399B0A3-0BE7-E468-38B8-CDF9AB38A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277" y="1372388"/>
            <a:ext cx="7624917" cy="45712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F5539F-646C-8A69-54DE-24994964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97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A5856-1856-88CB-6FC1-3AC556D94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20D6-E5D6-216B-E29D-74298ADE4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Setup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99E23-FC0E-3363-4881-A1EECF7B1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07574"/>
            <a:ext cx="8946541" cy="5024283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Tested on:</a:t>
            </a:r>
            <a:endParaRPr lang="en-US" sz="26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Logistic Regression, SVR models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Datasets:</a:t>
            </a:r>
            <a:endParaRPr lang="en-US" sz="26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D1: Synthetic data ( 6 input features, 1 binary output)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D2: real building measurements (CO₂, temperature, humidity, </a:t>
            </a:r>
            <a:r>
              <a:rPr lang="en-US" sz="2400" b="1">
                <a:latin typeface="+mn-lt"/>
              </a:rPr>
              <a:t>occupancy</a:t>
            </a:r>
            <a:r>
              <a:rPr lang="en-US" sz="2400">
                <a:latin typeface="+mn-lt"/>
              </a:rPr>
              <a:t> across multiple rooms)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Metrics:</a:t>
            </a:r>
            <a:endParaRPr lang="en-US" sz="26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</a:rPr>
              <a:t>pla:</a:t>
            </a:r>
            <a:r>
              <a:rPr lang="en-US" sz="2400">
                <a:latin typeface="+mn-lt"/>
              </a:rPr>
              <a:t> labeling accuracy (%)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</a:rPr>
              <a:t>pcs:</a:t>
            </a:r>
            <a:r>
              <a:rPr lang="en-US" sz="2400">
                <a:latin typeface="+mn-lt"/>
              </a:rPr>
              <a:t> cost savings (%)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</a:rPr>
              <a:t>pls:</a:t>
            </a:r>
            <a:r>
              <a:rPr lang="en-US" sz="2400">
                <a:latin typeface="+mn-lt"/>
              </a:rPr>
              <a:t> load savings (%)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</a:rPr>
              <a:t>Precision, Recall, F1-score </a:t>
            </a:r>
            <a:r>
              <a:rPr lang="en-US" sz="2400">
                <a:latin typeface="+mn-lt"/>
              </a:rPr>
              <a:t>(%)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b="1">
                <a:latin typeface="+mn-lt"/>
              </a:rPr>
              <a:t>RMSE, MAE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Compared with:</a:t>
            </a:r>
            <a:endParaRPr lang="en-US" sz="26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</a:rPr>
              <a:t>Compared with DITL (direct TL) &amp; DBO (occupancy method)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F9E67-3905-EC9C-6950-C2FB42E8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3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B6A84-B57A-0F44-7793-AD6E5729C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369A7-C93D-5060-B74E-07B28D712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95C06-B3FB-DC1C-9166-F0D550820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24" y="1671241"/>
            <a:ext cx="4061526" cy="25508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8501F-FE6D-D8C2-4FB2-AAF2D6B96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908" y="1671241"/>
            <a:ext cx="4061526" cy="2550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709963-1B7A-1FFF-225D-C3A643EEB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8960" y="4307166"/>
            <a:ext cx="4061526" cy="255083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B9968C-5CF8-C4F4-5505-0130ED23A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BDDE3-C532-FD8D-059B-E998B0984299}"/>
              </a:ext>
            </a:extLst>
          </p:cNvPr>
          <p:cNvSpPr txBox="1"/>
          <p:nvPr/>
        </p:nvSpPr>
        <p:spPr>
          <a:xfrm>
            <a:off x="967524" y="1210135"/>
            <a:ext cx="9385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Assessment of pla, pcs, pls (β = 0.4,γ = 0.4)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9234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B4956-0A7F-E655-1358-730A4987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9357AD-E363-1E2A-653E-567ECBD0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1ACE3-0C5A-FC89-A51F-6EA213441195}"/>
              </a:ext>
            </a:extLst>
          </p:cNvPr>
          <p:cNvSpPr txBox="1"/>
          <p:nvPr/>
        </p:nvSpPr>
        <p:spPr>
          <a:xfrm>
            <a:off x="646111" y="1356360"/>
            <a:ext cx="5091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Evaluation of DITL and DBTL across different β,γ threshold values</a:t>
            </a:r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38F13A-961C-C3E6-B4AF-4D0AC5311525}"/>
              </a:ext>
            </a:extLst>
          </p:cNvPr>
          <p:cNvSpPr txBox="1"/>
          <p:nvPr/>
        </p:nvSpPr>
        <p:spPr>
          <a:xfrm flipH="1">
            <a:off x="6865903" y="1356359"/>
            <a:ext cx="472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Evaluation of DBO and DBTL across different β,γ thresh old values</a:t>
            </a:r>
            <a:endParaRPr lang="el-GR"/>
          </a:p>
        </p:txBody>
      </p:sp>
      <p:pic>
        <p:nvPicPr>
          <p:cNvPr id="11" name="Picture 10" descr="A table with numbers and symbols">
            <a:extLst>
              <a:ext uri="{FF2B5EF4-FFF2-40B4-BE49-F238E27FC236}">
                <a16:creationId xmlns:a16="http://schemas.microsoft.com/office/drawing/2014/main" id="{EFC81F36-5700-30A6-E2C0-20B2BBEA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1" y="2406095"/>
            <a:ext cx="6295173" cy="3095545"/>
          </a:xfrm>
          <a:prstGeom prst="rect">
            <a:avLst/>
          </a:prstGeom>
        </p:spPr>
      </p:pic>
      <p:pic>
        <p:nvPicPr>
          <p:cNvPr id="13" name="Picture 12" descr="A table with numbers and symbols">
            <a:extLst>
              <a:ext uri="{FF2B5EF4-FFF2-40B4-BE49-F238E27FC236}">
                <a16:creationId xmlns:a16="http://schemas.microsoft.com/office/drawing/2014/main" id="{CEEF0246-44D8-D13D-EF5F-15D8C559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935" y="2406095"/>
            <a:ext cx="5254454" cy="218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316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49E8-E619-D8DB-FAD2-235C0A1C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8135-3304-63FE-9AFD-4F1F4D0A8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55463"/>
            <a:ext cx="8946541" cy="5515897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>
                <a:latin typeface="+mn-lt"/>
              </a:rPr>
              <a:t>Across all scenarios, </a:t>
            </a:r>
            <a:r>
              <a:rPr lang="en-US" sz="2600" b="1">
                <a:latin typeface="+mn-lt"/>
              </a:rPr>
              <a:t>pla </a:t>
            </a:r>
            <a:r>
              <a:rPr lang="en-US" sz="2600">
                <a:latin typeface="+mn-lt"/>
              </a:rPr>
              <a:t>between </a:t>
            </a:r>
            <a:r>
              <a:rPr lang="en-US" sz="2600" b="1">
                <a:latin typeface="+mn-lt"/>
              </a:rPr>
              <a:t>71% and 95%, pcs</a:t>
            </a:r>
            <a:r>
              <a:rPr lang="en-US" sz="2600">
                <a:latin typeface="+mn-lt"/>
              </a:rPr>
              <a:t> between </a:t>
            </a:r>
            <a:r>
              <a:rPr lang="en-US" sz="2600" b="1">
                <a:latin typeface="+mn-lt"/>
              </a:rPr>
              <a:t>85% and 94%</a:t>
            </a:r>
            <a:r>
              <a:rPr lang="en-US" sz="2600">
                <a:latin typeface="+mn-lt"/>
              </a:rPr>
              <a:t> and </a:t>
            </a:r>
            <a:r>
              <a:rPr lang="en-US" sz="2600" b="1">
                <a:latin typeface="+mn-lt"/>
              </a:rPr>
              <a:t>pls</a:t>
            </a:r>
            <a:r>
              <a:rPr lang="en-US" sz="2600">
                <a:latin typeface="+mn-lt"/>
              </a:rPr>
              <a:t> between </a:t>
            </a:r>
            <a:r>
              <a:rPr lang="en-US" sz="2600" b="1">
                <a:latin typeface="+mn-lt"/>
              </a:rPr>
              <a:t>50% and 57%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Classification Performance</a:t>
            </a:r>
            <a:r>
              <a:rPr lang="en-US" sz="2600">
                <a:latin typeface="+mn-lt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+mn-lt"/>
              </a:rPr>
              <a:t>DBTL consistently outperforms DITL, achieving </a:t>
            </a:r>
            <a:r>
              <a:rPr lang="en-US" sz="2600" b="1">
                <a:latin typeface="+mn-lt"/>
              </a:rPr>
              <a:t>accuracy up to 95%</a:t>
            </a:r>
            <a:r>
              <a:rPr lang="en-US" sz="2600">
                <a:latin typeface="+mn-lt"/>
              </a:rPr>
              <a:t>, </a:t>
            </a:r>
            <a:r>
              <a:rPr lang="en-US" sz="2600" b="1">
                <a:latin typeface="+mn-lt"/>
              </a:rPr>
              <a:t>Precision 100%</a:t>
            </a:r>
            <a:r>
              <a:rPr lang="en-US" sz="2600">
                <a:latin typeface="+mn-lt"/>
              </a:rPr>
              <a:t>, </a:t>
            </a:r>
            <a:r>
              <a:rPr lang="en-US" sz="2600" b="1">
                <a:latin typeface="+mn-lt"/>
              </a:rPr>
              <a:t>Recall 90%</a:t>
            </a:r>
            <a:r>
              <a:rPr lang="en-US" sz="2600">
                <a:latin typeface="+mn-lt"/>
              </a:rPr>
              <a:t>, and </a:t>
            </a:r>
            <a:r>
              <a:rPr lang="en-US" sz="2600" b="1">
                <a:latin typeface="+mn-lt"/>
              </a:rPr>
              <a:t>F1-score 95%</a:t>
            </a:r>
            <a:r>
              <a:rPr lang="en-US" sz="2600">
                <a:latin typeface="+mn-lt"/>
              </a:rPr>
              <a:t> at higher β and γ values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+mn-lt"/>
              </a:rPr>
              <a:t>Significant gains in Recall </a:t>
            </a:r>
            <a:r>
              <a:rPr lang="en-US" sz="2600" b="1">
                <a:latin typeface="+mn-lt"/>
              </a:rPr>
              <a:t>(+55%) </a:t>
            </a:r>
            <a:r>
              <a:rPr lang="en-US" sz="2600">
                <a:latin typeface="+mn-lt"/>
              </a:rPr>
              <a:t>and F1-score </a:t>
            </a:r>
            <a:r>
              <a:rPr lang="en-US" sz="2600" b="1">
                <a:latin typeface="+mn-lt"/>
              </a:rPr>
              <a:t>(+49%) </a:t>
            </a:r>
            <a:r>
              <a:rPr lang="en-US" sz="2600">
                <a:latin typeface="+mn-lt"/>
              </a:rPr>
              <a:t>over DITL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Regression Performance</a:t>
            </a:r>
            <a:r>
              <a:rPr lang="en-US" sz="2600">
                <a:latin typeface="+mn-lt"/>
              </a:rPr>
              <a:t>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+mn-lt"/>
              </a:rPr>
              <a:t>DBTL achieves lower errors than DBO, with </a:t>
            </a:r>
            <a:r>
              <a:rPr lang="en-US" sz="2600" b="1">
                <a:latin typeface="+mn-lt"/>
              </a:rPr>
              <a:t>RMSE reduced from 190.37 to 151.54</a:t>
            </a:r>
            <a:r>
              <a:rPr lang="en-US" sz="2600">
                <a:latin typeface="+mn-lt"/>
              </a:rPr>
              <a:t> and </a:t>
            </a:r>
            <a:r>
              <a:rPr lang="en-US" sz="2600" b="1">
                <a:latin typeface="+mn-lt"/>
              </a:rPr>
              <a:t>MAE reduced from 180.47 to 120.10</a:t>
            </a:r>
            <a:endParaRPr lang="en-US" sz="2600">
              <a:latin typeface="+mn-lt"/>
            </a:endParaRP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600">
                <a:latin typeface="+mn-lt"/>
              </a:rPr>
              <a:t>Improvements are consistent across tested β and γ values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600" b="1">
                <a:latin typeface="+mn-lt"/>
              </a:rPr>
              <a:t>Key takeaway</a:t>
            </a:r>
            <a:r>
              <a:rPr lang="en-US" sz="2600">
                <a:latin typeface="+mn-lt"/>
              </a:rPr>
              <a:t>:</a:t>
            </a: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DBTL yields substantial performance improvements over baseline approaches, maintaining robustness across different metrics</a:t>
            </a:r>
            <a:endParaRPr lang="el-GR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28C16-D256-3D69-CC13-89362238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805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B6E8-92DA-4AFD-AA67-BFE00FA51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  <a:endParaRPr lang="el-GR" b="1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A4E9455-2090-549D-FB95-D1B05F942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1" y="1460798"/>
            <a:ext cx="104198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l-GR" b="1">
                <a:latin typeface="+mn-lt"/>
              </a:rPr>
              <a:t>Contributions</a:t>
            </a:r>
            <a:r>
              <a:rPr lang="en-US" altLang="el-GR">
                <a:latin typeface="+mn-lt"/>
              </a:rPr>
              <a:t>: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Introduced a </a:t>
            </a:r>
            <a:r>
              <a:rPr lang="el-GR" altLang="el-GR" sz="2000" b="1">
                <a:latin typeface="+mn-lt"/>
              </a:rPr>
              <a:t>lightweight and uncertainty-aware TL framework</a:t>
            </a:r>
            <a:r>
              <a:rPr lang="el-GR" altLang="el-GR" sz="2000">
                <a:latin typeface="+mn-lt"/>
              </a:rPr>
              <a:t> for edge nodes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Enables </a:t>
            </a:r>
            <a:r>
              <a:rPr lang="el-GR" altLang="el-GR" sz="2000" b="1">
                <a:latin typeface="+mn-lt"/>
              </a:rPr>
              <a:t>adaptive labeling</a:t>
            </a:r>
            <a:r>
              <a:rPr lang="el-GR" altLang="el-GR" sz="2000">
                <a:latin typeface="+mn-lt"/>
              </a:rPr>
              <a:t> based on similarity and load/cost trade-offs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Uses </a:t>
            </a:r>
            <a:r>
              <a:rPr lang="el-GR" altLang="el-GR" sz="2000" b="1">
                <a:latin typeface="+mn-lt"/>
              </a:rPr>
              <a:t>Z/F/K-S tests and fuzzy logic</a:t>
            </a:r>
            <a:r>
              <a:rPr lang="el-GR" altLang="el-GR" sz="2000">
                <a:latin typeface="+mn-lt"/>
              </a:rPr>
              <a:t> to support decision-making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Achieves </a:t>
            </a:r>
            <a:r>
              <a:rPr lang="el-GR" altLang="el-GR" sz="2000" b="1">
                <a:latin typeface="+mn-lt"/>
              </a:rPr>
              <a:t>low-communication, high-efficiency model adaptation</a:t>
            </a:r>
            <a:endParaRPr lang="el-GR" altLang="el-GR" sz="2000"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Suitable for </a:t>
            </a:r>
            <a:r>
              <a:rPr lang="el-GR" altLang="el-GR" sz="2000" b="1">
                <a:latin typeface="+mn-lt"/>
              </a:rPr>
              <a:t>real-time and dynamic edge environments</a:t>
            </a:r>
            <a:endParaRPr lang="el-GR" altLang="el-GR" sz="2000">
              <a:latin typeface="+mn-lt"/>
            </a:endParaRPr>
          </a:p>
          <a:p>
            <a:pPr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l-GR" altLang="el-GR" b="1">
                <a:latin typeface="+mn-lt"/>
              </a:rPr>
              <a:t>Future </a:t>
            </a:r>
            <a:r>
              <a:rPr lang="en-US" altLang="el-GR" b="1">
                <a:latin typeface="+mn-lt"/>
              </a:rPr>
              <a:t>work</a:t>
            </a:r>
            <a:r>
              <a:rPr lang="el-GR" altLang="el-GR" b="1">
                <a:latin typeface="+mn-lt"/>
              </a:rPr>
              <a:t>:</a:t>
            </a:r>
            <a:endParaRPr lang="el-GR" altLang="el-GR">
              <a:latin typeface="+mn-lt"/>
            </a:endParaRP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Enhance similarity measures using learned representations</a:t>
            </a:r>
          </a:p>
          <a:p>
            <a:pPr marL="400050" lvl="1" indent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l-GR" altLang="el-GR" sz="2000">
                <a:latin typeface="+mn-lt"/>
              </a:rPr>
              <a:t>Extend framework to support continual learning and task heterogeneity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52CFA-38E9-00B0-EAE9-5D557261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1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F9CF25-29A8-B8CE-070F-5AF32D31A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0BCDC-ECA1-6672-3681-172E1C644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273" y="217090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</a:rPr>
              <a:t>Task Management</a:t>
            </a:r>
            <a:endParaRPr lang="el-GR" sz="440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EF269-734D-28FB-486F-ABFDF46A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219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901A-CAE3-6FB7-9504-53E6A593A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2CC6-8533-CECE-4D6F-5D91E272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7443D-3F49-E720-88EA-EF2AF9567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868214"/>
            <a:ext cx="8946541" cy="45370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Task Management: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Real-time applications run ML tasks across edge nodes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Nodes may face </a:t>
            </a:r>
            <a:r>
              <a:rPr lang="en-US" b="1">
                <a:latin typeface="+mn-lt"/>
              </a:rPr>
              <a:t>data and concept drift</a:t>
            </a:r>
            <a:r>
              <a:rPr lang="en-US">
                <a:latin typeface="+mn-lt"/>
              </a:rPr>
              <a:t> over time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Naive schedulers often fail under dynamic  workloads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Inaccurate predictions if drift is not handled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Node </a:t>
            </a:r>
            <a:r>
              <a:rPr lang="en-US" b="1">
                <a:latin typeface="+mn-lt"/>
              </a:rPr>
              <a:t>overload</a:t>
            </a:r>
            <a:r>
              <a:rPr lang="en-US">
                <a:latin typeface="+mn-lt"/>
              </a:rPr>
              <a:t> leads to dropped tasks or poor performance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Motivation: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Combine </a:t>
            </a:r>
            <a:r>
              <a:rPr lang="en-US" b="1">
                <a:latin typeface="+mn-lt"/>
              </a:rPr>
              <a:t>drift detection</a:t>
            </a:r>
            <a:r>
              <a:rPr lang="en-US">
                <a:latin typeface="+mn-lt"/>
              </a:rPr>
              <a:t> with </a:t>
            </a:r>
            <a:r>
              <a:rPr lang="en-US" b="1">
                <a:latin typeface="+mn-lt"/>
              </a:rPr>
              <a:t>load-aware offloading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Use </a:t>
            </a:r>
            <a:r>
              <a:rPr lang="en-US" b="1">
                <a:latin typeface="+mn-lt"/>
              </a:rPr>
              <a:t>distribution similarity</a:t>
            </a:r>
            <a:r>
              <a:rPr lang="en-US">
                <a:latin typeface="+mn-lt"/>
              </a:rPr>
              <a:t> to choose where to offload tasks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24D14-B4D0-6BDE-3BEC-DFEC8D72E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5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7FA5-0EB6-DEF2-297B-E3276E1A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Problem Statement</a:t>
            </a:r>
            <a:r>
              <a:rPr lang="en-US" sz="4000"/>
              <a:t> </a:t>
            </a:r>
            <a:br>
              <a:rPr lang="en-US"/>
            </a:b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08BB3-FC36-97C0-C994-B3EAC2715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79871"/>
            <a:ext cx="8946541" cy="550114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sz="3200" b="1">
                <a:latin typeface="+mn-lt"/>
              </a:rPr>
              <a:t>How can we design data and uncertainty-driven frameworks that:</a:t>
            </a:r>
          </a:p>
          <a:p>
            <a:pPr>
              <a:lnSpc>
                <a:spcPct val="16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b="1">
                <a:latin typeface="+mn-lt"/>
              </a:rPr>
              <a:t>Operate efficiently </a:t>
            </a:r>
            <a:r>
              <a:rPr lang="en-US" sz="3200">
                <a:latin typeface="+mn-lt"/>
              </a:rPr>
              <a:t>under IoT/edge/cluster/pervasive constraints, enabling scalable and context-aware distributed intelligence</a:t>
            </a:r>
          </a:p>
          <a:p>
            <a:pPr>
              <a:lnSpc>
                <a:spcPct val="16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 b="1">
                <a:latin typeface="+mn-lt"/>
              </a:rPr>
              <a:t>Adapt</a:t>
            </a:r>
            <a:r>
              <a:rPr lang="en-US" sz="3200">
                <a:latin typeface="+mn-lt"/>
              </a:rPr>
              <a:t> to limited resources and dynamically changing workloads at the edge</a:t>
            </a:r>
          </a:p>
          <a:p>
            <a:pPr>
              <a:lnSpc>
                <a:spcPct val="16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>
                <a:latin typeface="+mn-lt"/>
              </a:rPr>
              <a:t>Ensure robust decision-making by integrating uncertainty estimation into </a:t>
            </a:r>
            <a:r>
              <a:rPr lang="en-US" sz="3200" b="1">
                <a:latin typeface="+mn-lt"/>
              </a:rPr>
              <a:t>knowledge transfer </a:t>
            </a:r>
            <a:r>
              <a:rPr lang="en-US" sz="3200">
                <a:latin typeface="+mn-lt"/>
              </a:rPr>
              <a:t>and </a:t>
            </a:r>
            <a:r>
              <a:rPr lang="en-US" sz="3200" b="1">
                <a:latin typeface="+mn-lt"/>
              </a:rPr>
              <a:t>scheduling</a:t>
            </a:r>
          </a:p>
          <a:p>
            <a:pPr>
              <a:lnSpc>
                <a:spcPct val="16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>
                <a:latin typeface="+mn-lt"/>
              </a:rPr>
              <a:t>Support </a:t>
            </a:r>
            <a:r>
              <a:rPr lang="en-US" sz="3200" b="1">
                <a:latin typeface="+mn-lt"/>
              </a:rPr>
              <a:t>continuous learning </a:t>
            </a:r>
            <a:r>
              <a:rPr lang="en-US" sz="3200">
                <a:latin typeface="+mn-lt"/>
              </a:rPr>
              <a:t>despite evolving data distributions</a:t>
            </a:r>
          </a:p>
          <a:p>
            <a:pPr>
              <a:lnSpc>
                <a:spcPct val="16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3200">
                <a:latin typeface="+mn-lt"/>
              </a:rPr>
              <a:t>Enable </a:t>
            </a:r>
            <a:r>
              <a:rPr lang="en-US" sz="3200" b="1">
                <a:latin typeface="+mn-lt"/>
              </a:rPr>
              <a:t>efficient reuse </a:t>
            </a:r>
            <a:r>
              <a:rPr lang="en-US" sz="3200">
                <a:latin typeface="+mn-lt"/>
              </a:rPr>
              <a:t>of existing knowledge through data related task similarity exploitation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CF47F-0941-0B23-3DFC-1F5B3E4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188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0CEC7-4CDB-FE77-6706-AFF8979CF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3B63-B5FB-3839-82A8-FD1384C9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Related Work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21E8-DB74-3EB2-00DD-2CCCDFF9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27249"/>
            <a:ext cx="8946541" cy="477803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Existing Work: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Static and dynamic </a:t>
            </a:r>
            <a:r>
              <a:rPr lang="en-US" b="1">
                <a:latin typeface="+mn-lt"/>
              </a:rPr>
              <a:t>management</a:t>
            </a:r>
            <a:r>
              <a:rPr lang="en-US">
                <a:latin typeface="+mn-lt"/>
              </a:rPr>
              <a:t>: FCFS, LJF, ILP-based heuristics, 	  	 MAX-MIN concurrent execution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</a:t>
            </a:r>
            <a:r>
              <a:rPr lang="en-US" b="1">
                <a:latin typeface="+mn-lt"/>
              </a:rPr>
              <a:t>Offloading</a:t>
            </a:r>
            <a:r>
              <a:rPr lang="en-US">
                <a:latin typeface="+mn-lt"/>
              </a:rPr>
              <a:t>: resource-driven, caching, multi-agent coordination</a:t>
            </a:r>
          </a:p>
          <a:p>
            <a:pPr>
              <a:lnSpc>
                <a:spcPct val="17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Gaps Identified: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</a:t>
            </a:r>
            <a:r>
              <a:rPr lang="en-US" b="1">
                <a:latin typeface="+mn-lt"/>
              </a:rPr>
              <a:t>Ignore data and concept drift</a:t>
            </a:r>
            <a:r>
              <a:rPr lang="en-US">
                <a:latin typeface="+mn-lt"/>
              </a:rPr>
              <a:t> during scheduling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No mechanism combines</a:t>
            </a:r>
            <a:r>
              <a:rPr lang="en-US" b="1">
                <a:latin typeface="+mn-lt"/>
              </a:rPr>
              <a:t> accuracy and system load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Offloading decisions </a:t>
            </a:r>
            <a:r>
              <a:rPr lang="en-US" b="1">
                <a:latin typeface="+mn-lt"/>
              </a:rPr>
              <a:t>not guided by similarity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• Lack of </a:t>
            </a:r>
            <a:r>
              <a:rPr lang="en-US" b="1">
                <a:latin typeface="+mn-lt"/>
              </a:rPr>
              <a:t>joint drift  </a:t>
            </a:r>
            <a:r>
              <a:rPr lang="en-US">
                <a:latin typeface="+mn-lt"/>
              </a:rPr>
              <a:t>and</a:t>
            </a:r>
            <a:r>
              <a:rPr lang="en-US" b="1">
                <a:latin typeface="+mn-lt"/>
              </a:rPr>
              <a:t> overload</a:t>
            </a:r>
            <a:r>
              <a:rPr lang="en-US">
                <a:latin typeface="+mn-lt"/>
              </a:rPr>
              <a:t> handling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E23D6-0B8F-EDF8-BA9B-94D774919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93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8DE43-C31D-CD87-65B4-463E5A496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A5D-DE2D-C851-975A-F2EEDB6A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Problem Statement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495AC-65DB-D024-A022-B359E662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284642"/>
            <a:ext cx="8946541" cy="51206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7200" b="1">
                <a:latin typeface="+mn-lt"/>
              </a:rPr>
              <a:t>Goal: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Enable edge nodes to </a:t>
            </a:r>
            <a:r>
              <a:rPr lang="en-US" sz="7200" b="1">
                <a:latin typeface="+mn-lt"/>
              </a:rPr>
              <a:t>dynamically adapt task execution</a:t>
            </a:r>
            <a:r>
              <a:rPr lang="en-US" sz="7200">
                <a:latin typeface="+mn-lt"/>
              </a:rPr>
              <a:t> under  data  		 evolution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Prevent overload and accuracy degradation by offloading tasks </a:t>
            </a:r>
            <a:r>
              <a:rPr lang="en-US" sz="7200" b="1">
                <a:latin typeface="+mn-lt"/>
              </a:rPr>
              <a:t>when 		 needed</a:t>
            </a:r>
            <a:endParaRPr lang="en-US" sz="7200">
              <a:latin typeface="+mn-lt"/>
            </a:endParaRPr>
          </a:p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7200" b="1">
                <a:latin typeface="+mn-lt"/>
              </a:rPr>
              <a:t>Method: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Detect </a:t>
            </a:r>
            <a:r>
              <a:rPr lang="en-US" sz="7200" b="1">
                <a:latin typeface="+mn-lt"/>
              </a:rPr>
              <a:t>data</a:t>
            </a:r>
            <a:r>
              <a:rPr lang="en-US" sz="7200">
                <a:latin typeface="+mn-lt"/>
              </a:rPr>
              <a:t> and </a:t>
            </a:r>
            <a:r>
              <a:rPr lang="en-US" sz="7200" b="1">
                <a:latin typeface="+mn-lt"/>
              </a:rPr>
              <a:t>concept drift</a:t>
            </a:r>
            <a:r>
              <a:rPr lang="en-US" sz="7200">
                <a:latin typeface="+mn-lt"/>
              </a:rPr>
              <a:t> using lightweight statistical checks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Evaluate </a:t>
            </a:r>
            <a:r>
              <a:rPr lang="en-US" sz="7200" b="1">
                <a:latin typeface="+mn-lt"/>
              </a:rPr>
              <a:t>similarity</a:t>
            </a:r>
            <a:r>
              <a:rPr lang="en-US" sz="7200">
                <a:latin typeface="+mn-lt"/>
              </a:rPr>
              <a:t> between node datasets’ distributions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Offload tasks to similar peers only when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  – drift is detected </a:t>
            </a:r>
            <a:r>
              <a:rPr lang="en-US" sz="7200" b="1">
                <a:latin typeface="+mn-lt"/>
              </a:rPr>
              <a:t>and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  – node is </a:t>
            </a:r>
            <a:r>
              <a:rPr lang="en-US" sz="7200" b="1">
                <a:latin typeface="+mn-lt"/>
              </a:rPr>
              <a:t>overloaded</a:t>
            </a:r>
            <a:endParaRPr lang="en-US" sz="7200">
              <a:latin typeface="+mn-lt"/>
            </a:endParaRPr>
          </a:p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7200" b="1">
                <a:latin typeface="+mn-lt"/>
              </a:rPr>
              <a:t>Objectives: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Maintain </a:t>
            </a:r>
            <a:r>
              <a:rPr lang="en-US" sz="7200" b="1">
                <a:latin typeface="+mn-lt"/>
              </a:rPr>
              <a:t>model accuracy</a:t>
            </a:r>
            <a:r>
              <a:rPr lang="en-US" sz="7200">
                <a:latin typeface="+mn-lt"/>
              </a:rPr>
              <a:t> and </a:t>
            </a:r>
            <a:r>
              <a:rPr lang="en-US" sz="7200" b="1">
                <a:latin typeface="+mn-lt"/>
              </a:rPr>
              <a:t>node responsiveness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Avoid unnecessary retraining/offloading</a:t>
            </a:r>
            <a:br>
              <a:rPr lang="en-US" sz="7200">
                <a:latin typeface="+mn-lt"/>
              </a:rPr>
            </a:br>
            <a:r>
              <a:rPr lang="en-US" sz="7200">
                <a:latin typeface="+mn-lt"/>
              </a:rPr>
              <a:t>• Use </a:t>
            </a:r>
            <a:r>
              <a:rPr lang="en-US" sz="7200" b="1">
                <a:latin typeface="+mn-lt"/>
              </a:rPr>
              <a:t>local data summaries</a:t>
            </a:r>
            <a:r>
              <a:rPr lang="en-US" sz="7200">
                <a:latin typeface="+mn-lt"/>
              </a:rPr>
              <a:t> to make decisions </a:t>
            </a:r>
          </a:p>
          <a:p>
            <a:pPr marL="0" indent="0">
              <a:lnSpc>
                <a:spcPct val="134000"/>
              </a:lnSpc>
              <a:buClrTx/>
              <a:buSzPct val="100000"/>
              <a:buNone/>
            </a:pPr>
            <a:r>
              <a:rPr lang="en-US" sz="7200">
                <a:latin typeface="+mn-lt"/>
              </a:rPr>
              <a:t>     • Find peers with similar distributions for </a:t>
            </a:r>
            <a:r>
              <a:rPr lang="en-US" sz="7200" b="1">
                <a:latin typeface="+mn-lt"/>
              </a:rPr>
              <a:t>offloading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6EF75-0249-DCC5-7DF3-8CBF5965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734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FB2DB-826E-AA5B-6AD6-846B8D19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CF1B8-0320-3100-AE7A-53FA54D89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2EC15-4AE1-F5D6-8E79-C58E3588F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5201" y="1335491"/>
                <a:ext cx="8946541" cy="536027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700" b="1">
                    <a:latin typeface="+mn-lt"/>
                  </a:rPr>
                  <a:t>Drift Monitoring: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, </m:t>
                    </m:r>
                    <m:sSub>
                      <m:sSub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17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7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7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sSub>
                              <m:sSubPr>
                                <m:ctrlP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e>
                              <m:sub>
                                <m:r>
                                  <a:rPr lang="en-US" sz="1700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br>
                  <a:rPr lang="en-US" sz="1700">
                    <a:latin typeface="+mn-lt"/>
                  </a:rPr>
                </a:br>
                <a:r>
                  <a:rPr lang="en-US" sz="1700">
                    <a:latin typeface="+mn-lt"/>
                  </a:rPr>
                  <a:t>• </a:t>
                </a:r>
                <a:r>
                  <a:rPr lang="en-US" sz="1700" b="1">
                    <a:latin typeface="+mn-lt"/>
                  </a:rPr>
                  <a:t>Data Drift </a:t>
                </a:r>
                <a:r>
                  <a:rPr lang="en-US" sz="1700">
                    <a:latin typeface="+mn-lt"/>
                  </a:rPr>
                  <a:t>(sliding window):</a:t>
                </a: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17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𝑏𝑎𝑠</m:t>
                        </m:r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1700">
                  <a:latin typeface="+mn-lt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  <m:r>
                      <a:rPr lang="en-US" sz="170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𝑛𝑒</m:t>
                        </m:r>
                        <m:sSub>
                          <m:sSub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1700" i="1">
                  <a:latin typeface="Cambria Math" panose="02040503050406030204" pitchFamily="18" charset="0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𝑛𝑒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  <m:sub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𝑏𝑎𝑠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70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  <m: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b>
                                </m:sSub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𝑛𝑒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𝑏𝑎𝑠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17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70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70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e>
                                  <m:sub>
                                    <m:sSup>
                                      <m:sSup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sub>
                                </m:sSub>
                              </m:e>
                            </m:d>
                          </m:e>
                        </m:nary>
                      </m:num>
                      <m:den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170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70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1700" i="1">
                  <a:latin typeface="Cambria Math" panose="02040503050406030204" pitchFamily="18" charset="0"/>
                </a:endParaRPr>
              </a:p>
              <a:p>
                <a:pPr>
                  <a:lnSpc>
                    <a:spcPct val="120000"/>
                  </a:lnSpc>
                  <a:buNone/>
                </a:pPr>
                <a:r>
                  <a:rPr lang="en-US" sz="1700">
                    <a:latin typeface="+mn-lt"/>
                  </a:rPr>
                  <a:t>	• </a:t>
                </a:r>
                <a:r>
                  <a:rPr lang="en-US" sz="1700" b="1">
                    <a:latin typeface="+mn-lt"/>
                  </a:rPr>
                  <a:t>Concept Drift</a:t>
                </a:r>
                <a:r>
                  <a:rPr lang="el-GR" sz="1700" b="1">
                    <a:latin typeface="+mn-lt"/>
                  </a:rPr>
                  <a:t> </a:t>
                </a:r>
                <a:r>
                  <a:rPr lang="el-GR" sz="1700">
                    <a:latin typeface="+mn-lt"/>
                  </a:rPr>
                  <a:t>(</a:t>
                </a:r>
                <a:r>
                  <a:rPr lang="en-US" sz="1700">
                    <a:latin typeface="+mn-lt"/>
                  </a:rPr>
                  <a:t>Exponentially Weighted Moving Average</a:t>
                </a:r>
                <a:r>
                  <a:rPr lang="el-GR" sz="1700">
                    <a:latin typeface="+mn-lt"/>
                  </a:rPr>
                  <a:t>)</a:t>
                </a:r>
                <a:r>
                  <a:rPr lang="el-GR" sz="1700" b="1">
                    <a:latin typeface="+mn-lt"/>
                  </a:rPr>
                  <a:t> </a:t>
                </a:r>
                <a:r>
                  <a:rPr lang="en-US" sz="1700">
                    <a:latin typeface="+mn-lt"/>
                  </a:rPr>
                  <a:t>:</a:t>
                </a: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𝑝</m:t>
                    </m:r>
                    <m:sSub>
                      <m:sSub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17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700">
                  <a:latin typeface="+mn-lt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sv-SE" sz="170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sv-SE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sv-SE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sv-SE" sz="17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sv-SE" sz="17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sv-SE" sz="1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v-SE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v-SE" sz="17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sv-SE" sz="1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7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sv-SE" sz="17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r>
                              <a:rPr lang="sv-SE" sz="17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sz="1700" i="1">
                                <a:latin typeface="Cambria Math" panose="02040503050406030204" pitchFamily="18" charset="0"/>
                              </a:rPr>
                              <m:t>𝐸𝑊𝑀𝐴</m:t>
                            </m:r>
                            <m:d>
                              <m:dPr>
                                <m:ctrlPr>
                                  <a:rPr lang="sv-SE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17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sv-SE" sz="17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v-SE" sz="17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v-SE" sz="17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v-SE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sv-SE" sz="17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sv-SE" sz="1700" i="1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sv-SE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v-SE" sz="17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1700">
                  <a:latin typeface="+mn-lt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</a:rPr>
                      <m:t>𝑢𝑐𝑙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17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700" i="1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rad>
                  </m:oMath>
                </a14:m>
                <a:r>
                  <a:rPr lang="en-US" sz="1700">
                    <a:latin typeface="+mn-lt"/>
                  </a:rPr>
                  <a:t> /</a:t>
                </a:r>
                <a14:m>
                  <m:oMath xmlns:m="http://schemas.openxmlformats.org/officeDocument/2006/math">
                    <m:r>
                      <a:rPr lang="en-US" sz="1700" i="1" smtClean="0">
                        <a:latin typeface="Cambria Math" panose="02040503050406030204" pitchFamily="18" charset="0"/>
                      </a:rPr>
                      <m:t>𝑙𝑐𝑙</m:t>
                    </m:r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17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700" i="1" smtClean="0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17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70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700" i="1" smtClean="0"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en-US" sz="17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70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7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rad>
                  </m:oMath>
                </a14:m>
                <a:endParaRPr lang="en-US" sz="1700">
                  <a:latin typeface="+mn-lt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l-PL" sz="1700" i="1" smtClean="0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pl-PL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pl-PL" sz="17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pl-PL" sz="1700" i="1">
                        <a:latin typeface="Cambria Math" panose="02040503050406030204" pitchFamily="18" charset="0"/>
                      </a:rPr>
                      <m:t>𝑢𝑐𝑙</m:t>
                    </m:r>
                    <m:d>
                      <m:dPr>
                        <m:ctrlPr>
                          <a:rPr lang="pl-PL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pl-PL" sz="1700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pl-PL" sz="1700" i="1">
                        <a:latin typeface="Cambria Math" panose="02040503050406030204" pitchFamily="18" charset="0"/>
                      </a:rPr>
                      <m:t>𝐸𝑊𝑀𝐴</m:t>
                    </m:r>
                    <m:d>
                      <m:dPr>
                        <m:ctrlPr>
                          <a:rPr lang="pl-PL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pl-PL" sz="17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pl-PL" sz="1700" i="1">
                        <a:latin typeface="Cambria Math" panose="02040503050406030204" pitchFamily="18" charset="0"/>
                      </a:rPr>
                      <m:t>𝑙𝑐𝑙</m:t>
                    </m:r>
                    <m:d>
                      <m:dPr>
                        <m:ctrlPr>
                          <a:rPr lang="pl-PL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17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1700">
                  <a:latin typeface="+mn-lt"/>
                </a:endParaRPr>
              </a:p>
              <a:p>
                <a:pPr lvl="2">
                  <a:lnSpc>
                    <a:spcPct val="120000"/>
                  </a:lnSpc>
                  <a:buClrTx/>
                  <a:buSzPct val="100000"/>
                  <a:buFont typeface="Wingdings" panose="05000000000000000000" pitchFamily="2" charset="2"/>
                  <a:buChar char="§"/>
                </a:pPr>
                <a:endParaRPr lang="en-US" sz="190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B2EC15-4AE1-F5D6-8E79-C58E3588F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5201" y="1335491"/>
                <a:ext cx="8946541" cy="5360276"/>
              </a:xfrm>
              <a:blipFill>
                <a:blip r:embed="rId3"/>
                <a:stretch>
                  <a:fillRect l="-341" b="-5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1260B-8812-A6B4-743F-6FF9CBAE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12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13704-111D-1B10-0733-FBF97932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4141-129B-9E8C-F2FB-D51DE8A9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C5054-2B24-7209-6196-645471E59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497724"/>
                <a:ext cx="8946541" cy="536027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/>
                  <a:t>Computational load and task assignment</a:t>
                </a:r>
                <a:r>
                  <a:rPr lang="en-US"/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𝑛𝑡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𝑛𝑡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 i="1">
                    <a:latin typeface="+mn-lt"/>
                  </a:rPr>
                  <a:t>Similarity for offloading</a:t>
                </a:r>
                <a:r>
                  <a:rPr lang="en-US" i="1">
                    <a:latin typeface="+mn-lt"/>
                  </a:rPr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i="1">
                    <a:latin typeface="+mn-lt"/>
                  </a:rPr>
                  <a:t>Please refer to slide number 36</a:t>
                </a: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 i="1">
                    <a:latin typeface="+mn-lt"/>
                  </a:rPr>
                  <a:t>Thersholds</a:t>
                </a:r>
                <a:r>
                  <a:rPr lang="en-US" i="1">
                    <a:latin typeface="+mn-lt"/>
                  </a:rPr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i="1">
                    <a:latin typeface="+mn-lt"/>
                  </a:rPr>
                  <a:t>Load: </a:t>
                </a:r>
                <a:r>
                  <a:rPr lang="el-GR" i="1">
                    <a:latin typeface="+mn-lt"/>
                  </a:rPr>
                  <a:t>ζ</a:t>
                </a:r>
                <a:endParaRPr lang="en-US" i="1">
                  <a:latin typeface="+mn-lt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i="1">
                    <a:latin typeface="+mn-lt"/>
                  </a:rPr>
                  <a:t>Data drift:</a:t>
                </a:r>
                <a:r>
                  <a:rPr lang="el-GR" i="1">
                    <a:latin typeface="+mn-lt"/>
                  </a:rPr>
                  <a:t> α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r>
                  <a:rPr lang="en-US" i="1">
                    <a:latin typeface="+mn-lt"/>
                  </a:rPr>
                  <a:t>Concept drift: ucl, lcl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:endParaRPr lang="en-US" i="1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82C5054-2B24-7209-6196-645471E59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497724"/>
                <a:ext cx="8946541" cy="5360276"/>
              </a:xfrm>
              <a:blipFill>
                <a:blip r:embed="rId2"/>
                <a:stretch>
                  <a:fillRect l="-613" t="-6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05D9A-6B50-0EA1-4A8F-EF2121D4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621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3C283-BDFA-E7C1-12A3-8AF7FB9C1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D31C-D241-9745-2F63-1E52EE92C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 b="1"/>
          </a:p>
        </p:txBody>
      </p:sp>
      <p:pic>
        <p:nvPicPr>
          <p:cNvPr id="6" name="Content Placeholder 5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B16F21ED-8004-1222-CE60-086448C2B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537922"/>
            <a:ext cx="5989635" cy="47419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41354-DA6B-4554-CD4E-A1CB3B9C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54</a:t>
            </a:fld>
            <a:endParaRPr lang="en-US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D108BC-DD93-D31B-11B3-3FE300AE3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7664" y="1537922"/>
            <a:ext cx="5297175" cy="345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902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8CC74-79CA-B79A-24A5-725525BD4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A7CC-52BA-EA2D-9CB9-147B743C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Setup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4D725-2BD1-6C93-CAE9-2CC951BCA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Tested on: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D1:</a:t>
            </a:r>
            <a:r>
              <a:rPr lang="en-US">
                <a:latin typeface="+mn-lt"/>
              </a:rPr>
              <a:t> synthetic (3 features, 1 binary output)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D2:</a:t>
            </a:r>
            <a:r>
              <a:rPr lang="en-US">
                <a:latin typeface="+mn-lt"/>
              </a:rPr>
              <a:t> Electricity pricing dataset (5 features, 1 binary output) </a:t>
            </a:r>
          </a:p>
          <a:p>
            <a:pPr marL="0" indent="0">
              <a:lnSpc>
                <a:spcPct val="110000"/>
              </a:lnSpc>
              <a:buClrTx/>
              <a:buSzPct val="100000"/>
              <a:buNone/>
            </a:pPr>
            <a:r>
              <a:rPr lang="en-US">
                <a:latin typeface="+mn-lt"/>
              </a:rPr>
              <a:t>         • Drift injected periodically (data and concept)</a:t>
            </a:r>
          </a:p>
          <a:p>
            <a:pPr marL="0" indent="0">
              <a:lnSpc>
                <a:spcPct val="110000"/>
              </a:lnSpc>
              <a:buClrTx/>
              <a:buSzPct val="100000"/>
              <a:buNone/>
            </a:pPr>
            <a:r>
              <a:rPr lang="en-US">
                <a:latin typeface="+mn-lt"/>
              </a:rPr>
              <a:t>         • Model: </a:t>
            </a:r>
            <a:r>
              <a:rPr lang="en-US" b="1">
                <a:latin typeface="+mn-lt"/>
              </a:rPr>
              <a:t>Support Vector Classification (SVC)</a:t>
            </a:r>
            <a:endParaRPr lang="en-US">
              <a:latin typeface="+mn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Metrics: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MAE</a:t>
            </a:r>
            <a:r>
              <a:rPr lang="en-US">
                <a:latin typeface="+mn-lt"/>
              </a:rPr>
              <a:t>: prediction accuracy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Load</a:t>
            </a:r>
            <a:r>
              <a:rPr lang="en-US">
                <a:latin typeface="+mn-lt"/>
              </a:rPr>
              <a:t>: average load across nodes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Compared with: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FCFS</a:t>
            </a:r>
            <a:r>
              <a:rPr lang="en-US">
                <a:latin typeface="+mn-lt"/>
              </a:rPr>
              <a:t>: First Come First Served</a:t>
            </a:r>
            <a:br>
              <a:rPr lang="en-US">
                <a:latin typeface="+mn-lt"/>
              </a:rPr>
            </a:br>
            <a:r>
              <a:rPr lang="en-US">
                <a:latin typeface="+mn-lt"/>
              </a:rPr>
              <a:t> • </a:t>
            </a:r>
            <a:r>
              <a:rPr lang="en-US" b="1">
                <a:latin typeface="+mn-lt"/>
              </a:rPr>
              <a:t>LJF</a:t>
            </a:r>
            <a:r>
              <a:rPr lang="en-US">
                <a:latin typeface="+mn-lt"/>
              </a:rPr>
              <a:t>: Longest Job First</a:t>
            </a:r>
            <a:br>
              <a:rPr lang="en-US"/>
            </a:br>
            <a:r>
              <a:rPr lang="en-US"/>
              <a:t> 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84636-2C2F-62FC-5CD5-BE9B789D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76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0C8A9-F9A7-5083-0E63-B39CC5F29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E271-CD2C-DCAF-4522-93681848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EF937C-6692-FCD2-C0B6-EEED7EC0A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4805" y="1853248"/>
            <a:ext cx="5388243" cy="419576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BBEE6-62D3-A82B-4223-DB8B28982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52" y="1853248"/>
            <a:ext cx="5388243" cy="419576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FF49D8-1CBA-A6BE-E6ED-4A3CDC31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6A282-D56B-7026-6C30-F9626E17BC52}"/>
              </a:ext>
            </a:extLst>
          </p:cNvPr>
          <p:cNvSpPr txBox="1"/>
          <p:nvPr/>
        </p:nvSpPr>
        <p:spPr>
          <a:xfrm>
            <a:off x="646110" y="1183463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Load and accuracy comparisons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62302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2ED5F-8084-362B-5E59-5012CAF6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703F5-6D34-AAE5-75A8-09A04135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pic>
        <p:nvPicPr>
          <p:cNvPr id="6" name="Content Placeholder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17AE1F08-E774-F289-C2D9-D3362436A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60" y="1676680"/>
            <a:ext cx="5334000" cy="419576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7FA99-3631-E27D-E6DE-0BC50C87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A graph of different colored bars&#10;&#10;AI-generated content may be incorrect.">
            <a:extLst>
              <a:ext uri="{FF2B5EF4-FFF2-40B4-BE49-F238E27FC236}">
                <a16:creationId xmlns:a16="http://schemas.microsoft.com/office/drawing/2014/main" id="{31D50A3B-F9EC-283A-5343-9A66F97A6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89" y="1676680"/>
            <a:ext cx="5334000" cy="41957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D00185-309F-7690-D983-63DCC6C16709}"/>
              </a:ext>
            </a:extLst>
          </p:cNvPr>
          <p:cNvSpPr txBox="1"/>
          <p:nvPr/>
        </p:nvSpPr>
        <p:spPr>
          <a:xfrm>
            <a:off x="646111" y="1249680"/>
            <a:ext cx="10544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Load and accuracy comparisons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09668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40AE5-06C4-F85C-0E73-0D627CD93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735F7-EFEA-13F1-0E4F-FC61348FB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Results</a:t>
            </a:r>
            <a:endParaRPr lang="el-GR" b="1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63CCF-DDC0-A7A8-2932-C5D6C2F11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Case 1 </a:t>
            </a:r>
            <a:r>
              <a:rPr lang="en-US"/>
              <a:t>(</a:t>
            </a:r>
            <a:r>
              <a:rPr lang="en-US" b="1"/>
              <a:t>D1</a:t>
            </a:r>
            <a:r>
              <a:rPr lang="en-US"/>
              <a:t>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DBTM keeps all nodes below ζ threshold, while FCFS and LJF often exceed it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Accuracy  between </a:t>
            </a:r>
            <a:r>
              <a:rPr lang="en-US" b="1">
                <a:latin typeface="+mn-lt"/>
              </a:rPr>
              <a:t>0.95–1.0</a:t>
            </a:r>
            <a:r>
              <a:rPr lang="en-US">
                <a:latin typeface="+mn-lt"/>
              </a:rPr>
              <a:t> for DBTM and LJF, while as </a:t>
            </a:r>
            <a:r>
              <a:rPr lang="en-US"/>
              <a:t>low as </a:t>
            </a:r>
            <a:r>
              <a:rPr lang="en-US" b="1"/>
              <a:t>0.48</a:t>
            </a:r>
            <a:r>
              <a:rPr lang="en-US"/>
              <a:t> for</a:t>
            </a:r>
            <a:r>
              <a:rPr lang="en-US">
                <a:latin typeface="+mn-lt"/>
              </a:rPr>
              <a:t> FCFS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Case 5 </a:t>
            </a:r>
            <a:r>
              <a:rPr lang="en-US"/>
              <a:t>(</a:t>
            </a:r>
            <a:r>
              <a:rPr lang="en-US" b="1"/>
              <a:t>D2</a:t>
            </a:r>
            <a:r>
              <a:rPr lang="en-US"/>
              <a:t>):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FCFS/LJF consistently overload nodes </a:t>
            </a:r>
            <a:r>
              <a:rPr lang="el-GR">
                <a:latin typeface="+mn-lt"/>
              </a:rPr>
              <a:t>, </a:t>
            </a:r>
            <a:r>
              <a:rPr lang="en-US">
                <a:latin typeface="+mn-lt"/>
              </a:rPr>
              <a:t>while DBTM maintains balance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Comparable accuracy across all methods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Key takeaway</a:t>
            </a:r>
            <a:r>
              <a:rPr lang="en-US">
                <a:latin typeface="+mn-lt"/>
              </a:rPr>
              <a:t>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DBTM maintains system stability (load &lt; ζ) while preserving accuracy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Outperforms FCFS/LJF,  especially under stressful workload conditions.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3C8F1-7EC1-33A4-C6EB-8DF8F3EB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01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8F240-E468-1CB1-F346-94C98ED39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75ED-BA20-8359-FEDF-0DCD05610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FE48-7F86-68F9-D62A-BC721DA72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58558"/>
            <a:ext cx="8946541" cy="4195481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Contributions: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Introduced a drift-aware task management method that monitors data and concept drift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</a:rPr>
              <a:t>Resilient</a:t>
            </a:r>
            <a:r>
              <a:rPr lang="en-US" sz="2000">
                <a:latin typeface="+mn-lt"/>
              </a:rPr>
              <a:t> against evolving data distributions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>
                <a:latin typeface="+mn-lt"/>
              </a:rPr>
              <a:t>Balances</a:t>
            </a:r>
            <a:r>
              <a:rPr lang="en-US" sz="2000">
                <a:latin typeface="+mn-lt"/>
              </a:rPr>
              <a:t> model </a:t>
            </a:r>
            <a:r>
              <a:rPr lang="en-US" sz="2000" b="1">
                <a:latin typeface="+mn-lt"/>
              </a:rPr>
              <a:t>accuracy</a:t>
            </a:r>
            <a:r>
              <a:rPr lang="en-US" sz="2000">
                <a:latin typeface="+mn-lt"/>
              </a:rPr>
              <a:t> and system </a:t>
            </a:r>
            <a:r>
              <a:rPr lang="en-US" sz="2000" b="1">
                <a:latin typeface="+mn-lt"/>
              </a:rPr>
              <a:t>load </a:t>
            </a:r>
            <a:r>
              <a:rPr lang="en-US" sz="2000">
                <a:latin typeface="+mn-lt"/>
              </a:rPr>
              <a:t>in dynamic edge environments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Enables </a:t>
            </a:r>
            <a:r>
              <a:rPr lang="en-US" sz="2000" b="1">
                <a:latin typeface="+mn-lt"/>
              </a:rPr>
              <a:t>intelligent offloading </a:t>
            </a:r>
            <a:r>
              <a:rPr lang="en-US" sz="2000">
                <a:latin typeface="+mn-lt"/>
              </a:rPr>
              <a:t>decisions without centralized coordination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Future work: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Extend DBTM to multi-task edge nodes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Add adaptive drift thresholds based on real-time context</a:t>
            </a:r>
          </a:p>
          <a:p>
            <a:pPr marL="685800"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Integrate with RL or heuristic optimizers for task-node matching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7ADF8-CD33-0012-21A2-DCC071260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45094-9C1C-8E73-0BD6-B1ABA9BA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Thesis Contributions (Overview)</a:t>
            </a:r>
            <a:br>
              <a:rPr lang="en-US"/>
            </a:b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B55CE-C25E-954B-40D2-BABE2E123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Similarity</a:t>
            </a:r>
            <a:r>
              <a:rPr lang="en-US">
                <a:latin typeface="+mn-lt"/>
              </a:rPr>
              <a:t>-based </a:t>
            </a:r>
            <a:r>
              <a:rPr lang="en-US" b="1">
                <a:latin typeface="+mn-lt"/>
              </a:rPr>
              <a:t>dataset </a:t>
            </a:r>
            <a:r>
              <a:rPr lang="en-US">
                <a:latin typeface="+mn-lt"/>
              </a:rPr>
              <a:t>clustering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Incremental training </a:t>
            </a:r>
            <a:r>
              <a:rPr lang="en-US">
                <a:latin typeface="+mn-lt"/>
              </a:rPr>
              <a:t>framework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Uncertainty-driven </a:t>
            </a:r>
            <a:r>
              <a:rPr lang="en-US" b="1">
                <a:latin typeface="+mn-lt"/>
              </a:rPr>
              <a:t>transfer learning </a:t>
            </a:r>
            <a:r>
              <a:rPr lang="en-US">
                <a:latin typeface="+mn-lt"/>
              </a:rPr>
              <a:t>model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Drift-aware </a:t>
            </a:r>
            <a:r>
              <a:rPr lang="en-US" b="1">
                <a:latin typeface="+mn-lt"/>
              </a:rPr>
              <a:t>task management </a:t>
            </a:r>
            <a:r>
              <a:rPr lang="en-US">
                <a:latin typeface="+mn-lt"/>
              </a:rPr>
              <a:t>framework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Correlation-aware </a:t>
            </a:r>
            <a:r>
              <a:rPr lang="en-US" b="1">
                <a:latin typeface="+mn-lt"/>
              </a:rPr>
              <a:t>task scheduling</a:t>
            </a:r>
            <a:endParaRPr lang="el-GR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80758D-4173-6267-9D7F-05032948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95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0A24F-6C82-F281-5FC4-8470C0892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C1922-8494-CC7A-2B3C-5A255DED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273" y="217090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</a:rPr>
              <a:t>Task Scheduling</a:t>
            </a:r>
            <a:endParaRPr lang="el-GR" sz="440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7B48BC-341A-3860-AF89-5024964A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01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4ACE-7075-DE92-21ED-FE47E012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9B8A-D91D-3DEE-1CF1-668B4A56D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68449"/>
            <a:ext cx="8946541" cy="5068528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b="1">
                <a:latin typeface="+mn-lt"/>
              </a:rPr>
              <a:t>Task scheduling:</a:t>
            </a:r>
            <a:endParaRPr lang="en-US" sz="21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Tasks often have specific dataset </a:t>
            </a:r>
            <a:r>
              <a:rPr lang="en-US" sz="2100" b="1">
                <a:latin typeface="+mn-lt"/>
              </a:rPr>
              <a:t>requirements</a:t>
            </a:r>
            <a:r>
              <a:rPr lang="en-US" sz="2100">
                <a:latin typeface="+mn-lt"/>
              </a:rPr>
              <a:t> (mean, variance, value ranges for features)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Many tasks share requirements but are scheduled independently, wasting computation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Naive schedulers ignore key </a:t>
            </a:r>
            <a:r>
              <a:rPr lang="en-US" sz="2100" b="1">
                <a:latin typeface="+mn-lt"/>
              </a:rPr>
              <a:t>inter-task relationships </a:t>
            </a:r>
            <a:r>
              <a:rPr lang="en-US" sz="2100">
                <a:latin typeface="+mn-lt"/>
              </a:rPr>
              <a:t>(e.g., correlation).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Load balancing without correlation awareness leads to degraded performance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100" b="1">
                <a:latin typeface="+mn-lt"/>
              </a:rPr>
              <a:t>Motivation:</a:t>
            </a:r>
            <a:endParaRPr lang="en-US" sz="21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Exploit task requirements correlations to improve co-placement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>
                <a:latin typeface="+mn-lt"/>
              </a:rPr>
              <a:t>Formulate scheduling as an optimization problem that accounts for correlation and constraints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 b="1">
                <a:latin typeface="+mn-lt"/>
              </a:rPr>
              <a:t>Group tasks </a:t>
            </a:r>
            <a:r>
              <a:rPr lang="en-US" sz="2100">
                <a:latin typeface="+mn-lt"/>
              </a:rPr>
              <a:t>with similar data requirements for efficient resource reuse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100" b="1">
                <a:latin typeface="+mn-lt"/>
              </a:rPr>
              <a:t>Minimize task failures </a:t>
            </a:r>
            <a:r>
              <a:rPr lang="en-US" sz="2100">
                <a:latin typeface="+mn-lt"/>
              </a:rPr>
              <a:t>while maximizing resource utilization through intelligent correlation-based scheduling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100"/>
          </a:p>
          <a:p>
            <a:pPr marL="0" indent="0">
              <a:buNone/>
            </a:pP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2CC6C-1A70-F68D-0947-89F36302C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6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449E2-544D-CCE2-01F7-64EE02000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2161-A4F2-F7FB-3BA6-5161F7F8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Related Work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0489-999B-335D-2DEA-C51198C3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8946541" cy="4195481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Existing Work:</a:t>
            </a:r>
            <a:endParaRPr lang="en-US" sz="18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Heuristic schedulers (e.g., FCFS, Round Robin) used in edge environments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Graph-based methods optimize task placement via DAG analysis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Some works minimize latency or resource usage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800" b="1">
                <a:latin typeface="+mn-lt"/>
              </a:rPr>
              <a:t>Gaps Identified:</a:t>
            </a:r>
            <a:endParaRPr lang="en-US" sz="18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</a:rPr>
              <a:t>Lack of correlation-awareness</a:t>
            </a:r>
            <a:r>
              <a:rPr lang="en-US">
                <a:latin typeface="+mn-lt"/>
              </a:rPr>
              <a:t>: Existing approaches treat tasks independently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Suitability checks incomplete or missing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</a:rPr>
              <a:t>No joint consideration</a:t>
            </a:r>
            <a:r>
              <a:rPr lang="en-US">
                <a:latin typeface="+mn-lt"/>
              </a:rPr>
              <a:t> of task correlation and resource availability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>
                <a:latin typeface="+mn-lt"/>
              </a:rPr>
              <a:t>Suboptimal placements</a:t>
            </a:r>
            <a:r>
              <a:rPr lang="en-US">
                <a:latin typeface="+mn-lt"/>
              </a:rPr>
              <a:t>: Ignoring task correlation leads to higher latency and poor cache/memory reuse</a:t>
            </a:r>
            <a:endParaRPr lang="el-GR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latin typeface="+mn-lt"/>
              </a:rPr>
              <a:t>Current methods focus on system characteristics (load balance, completion time)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F34E7-8368-4E0C-5E8D-F817A539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692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EB09D-6F85-BE1C-3298-943B21E8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61964-01EE-CAE3-75E1-782D6FF01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Problem Statement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4B641-85B4-FE36-403F-F823C048D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92826"/>
            <a:ext cx="8946541" cy="5044457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900" b="1">
                <a:latin typeface="+mn-lt"/>
              </a:rPr>
              <a:t>Goal:</a:t>
            </a:r>
            <a:endParaRPr lang="en-US" sz="19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Efficiently schedule correlated tasks across edge nodes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Minimize task failures and improve efficiency by placing tasks only on suitable nodes and grouping correlated tasks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Optimize task execution latency and resource utilization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Need requirement-driven, correlation-aware scheduler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900" b="1">
                <a:latin typeface="+mn-lt"/>
              </a:rPr>
              <a:t>Method:</a:t>
            </a:r>
            <a:endParaRPr lang="en-US" sz="19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Extract correlations via </a:t>
            </a:r>
            <a:r>
              <a:rPr lang="en-US" sz="1900" b="1">
                <a:latin typeface="+mn-lt"/>
              </a:rPr>
              <a:t>feature overlap analysis</a:t>
            </a:r>
            <a:r>
              <a:rPr lang="en-US" sz="1900">
                <a:latin typeface="+mn-lt"/>
              </a:rPr>
              <a:t>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Schedule related tasks close together to enable reuse (cache/memory/local models)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Consider </a:t>
            </a:r>
            <a:r>
              <a:rPr lang="en-US" sz="1900" b="1">
                <a:latin typeface="+mn-lt"/>
              </a:rPr>
              <a:t>node load </a:t>
            </a:r>
            <a:r>
              <a:rPr lang="en-US" sz="1900">
                <a:latin typeface="+mn-lt"/>
              </a:rPr>
              <a:t>and </a:t>
            </a:r>
            <a:r>
              <a:rPr lang="en-US" sz="1900" b="1">
                <a:latin typeface="+mn-lt"/>
              </a:rPr>
              <a:t>availability</a:t>
            </a:r>
            <a:endParaRPr lang="en-US" sz="1900">
              <a:latin typeface="+mn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900" b="1">
                <a:latin typeface="+mn-lt"/>
              </a:rPr>
              <a:t>Objectives:</a:t>
            </a:r>
            <a:endParaRPr lang="en-US" sz="19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Minimize</a:t>
            </a:r>
            <a:r>
              <a:rPr lang="en-US" sz="1900" b="1">
                <a:latin typeface="+mn-lt"/>
              </a:rPr>
              <a:t> task failures </a:t>
            </a:r>
            <a:r>
              <a:rPr lang="en-US" sz="1900">
                <a:latin typeface="+mn-lt"/>
              </a:rPr>
              <a:t>and maximize </a:t>
            </a:r>
            <a:r>
              <a:rPr lang="en-US" sz="1900" b="1">
                <a:latin typeface="+mn-lt"/>
              </a:rPr>
              <a:t>resource utilization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Reduce </a:t>
            </a:r>
            <a:r>
              <a:rPr lang="en-US" sz="1900" b="1">
                <a:latin typeface="+mn-lt"/>
              </a:rPr>
              <a:t>inter-node communication</a:t>
            </a:r>
            <a:r>
              <a:rPr lang="en-US" sz="1900">
                <a:latin typeface="+mn-lt"/>
              </a:rPr>
              <a:t> via smart grouping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</a:rPr>
              <a:t>Maintain scalability and </a:t>
            </a:r>
            <a:r>
              <a:rPr lang="en-US" sz="1900" b="1">
                <a:latin typeface="+mn-lt"/>
              </a:rPr>
              <a:t>lightweight overhead</a:t>
            </a:r>
            <a:r>
              <a:rPr lang="en-US" sz="1900">
                <a:latin typeface="+mn-lt"/>
              </a:rPr>
              <a:t> for edge settings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2FAB3-330C-F2E6-4EDC-2F5E21B0C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74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14195-36ED-AD35-1024-411F8B13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721B-C80E-E6CE-AA61-859559A3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85A74-44B9-DDD8-8C38-66B4043342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297858"/>
                <a:ext cx="8946541" cy="525042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Node statistical features: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n-NO" sz="1600" i="1" smtClean="0">
                        <a:latin typeface="Cambria Math" panose="02040503050406030204" pitchFamily="18" charset="0"/>
                      </a:rPr>
                      <m:t>𝑁𝐹</m:t>
                    </m:r>
                    <m:sSub>
                      <m:sSubPr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n-NO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n-NO" sz="1600" i="1" smtClean="0">
                        <a:latin typeface="Cambria Math" panose="02040503050406030204" pitchFamily="18" charset="0"/>
                      </a:rPr>
                      <m:t>𝑁𝐹</m:t>
                    </m:r>
                    <m:sSub>
                      <m:sSubPr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n-NO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𝑁𝐹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1600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n-NO" sz="1600" i="1" smtClean="0">
                        <a:latin typeface="Cambria Math" panose="02040503050406030204" pitchFamily="18" charset="0"/>
                      </a:rPr>
                      <m:t>𝑁𝑅𝑂</m:t>
                    </m:r>
                    <m:sSub>
                      <m:sSubPr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n-NO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nn-NO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𝑁𝑅𝑂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𝑁𝑅𝑂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n-NO" sz="1600" i="1" smtClean="0">
                            <a:latin typeface="Cambria Math" panose="02040503050406030204" pitchFamily="18" charset="0"/>
                          </a:rPr>
                          <m:t>𝑁𝑅𝑂</m:t>
                        </m:r>
                        <m:sSub>
                          <m:sSubPr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nn-NO" sz="1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n-NO" sz="160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1600" i="1">
                  <a:latin typeface="Cambria Math" panose="02040503050406030204" pitchFamily="18" charset="0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Task requirements: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𝑡𝑓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1600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𝑡𝑓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1600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𝑡𝑟𝑜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𝑡𝑟𝑜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𝑡𝑟𝑜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𝑡𝑟𝑜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1600">
                  <a:latin typeface="+mn-lt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Node suitability:</a:t>
                </a:r>
                <a:endParaRPr lang="en-US" sz="1600">
                  <a:latin typeface="+mn-lt"/>
                </a:endParaRPr>
              </a:p>
              <a:p>
                <a:endParaRPr lang="el-GR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885A74-44B9-DDD8-8C38-66B4043342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297858"/>
                <a:ext cx="8946541" cy="5250426"/>
              </a:xfrm>
              <a:blipFill>
                <a:blip r:embed="rId3"/>
                <a:stretch>
                  <a:fillRect l="-477" t="-6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76DB-3F9E-EB88-31DF-FDB3C0D4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 descr="A close-up of a number">
            <a:extLst>
              <a:ext uri="{FF2B5EF4-FFF2-40B4-BE49-F238E27FC236}">
                <a16:creationId xmlns:a16="http://schemas.microsoft.com/office/drawing/2014/main" id="{2B47BEDE-3BAE-D913-55F6-AC1DCCE9B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75" y="5317443"/>
            <a:ext cx="5560142" cy="1400529"/>
          </a:xfrm>
          <a:prstGeom prst="rect">
            <a:avLst/>
          </a:prstGeom>
        </p:spPr>
      </p:pic>
      <p:pic>
        <p:nvPicPr>
          <p:cNvPr id="8" name="Picture 7" descr="A black and white image of a number">
            <a:extLst>
              <a:ext uri="{FF2B5EF4-FFF2-40B4-BE49-F238E27FC236}">
                <a16:creationId xmlns:a16="http://schemas.microsoft.com/office/drawing/2014/main" id="{24FD1B8D-91A0-A34F-F038-5A8E35FD89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812" y="5317443"/>
            <a:ext cx="3569109" cy="14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79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287B4-3B23-6E23-9C04-703BA08BD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B57BB-956D-51A1-632B-0FAAE22B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C4D75-89F6-96B6-368D-BE62E0D5C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297858"/>
                <a:ext cx="10442577" cy="525042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1800" b="1">
                    <a:latin typeface="+mn-lt"/>
                  </a:rPr>
                  <a:t>Node statistical features: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𝑁𝐹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/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𝑁𝑅𝑂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𝑁𝑅𝑂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>
                    <a:latin typeface="+mn-lt"/>
                  </a:rPr>
                  <a:t>Expected</a:t>
                </a:r>
                <a:r>
                  <a:rPr lang="en-US">
                    <a:latin typeface="+mn-lt"/>
                  </a:rPr>
                  <a:t> suitability</a:t>
                </a:r>
                <a:r>
                  <a:rPr lang="en-US" i="1">
                    <a:latin typeface="+mn-lt"/>
                  </a:rPr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=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𝑡𝑓𝑣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∩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𝑁𝐹𝑉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≠∅∨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𝑡𝑓𝑣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= 0] 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𝑡𝑓𝑚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∩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𝑁𝐹𝑀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≠∅∨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𝑡𝑓𝑚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= 0] 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𝑡𝑟𝑜𝑣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∩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𝑁𝑅𝑂𝑉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≠∅∨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𝑡𝑟𝑜𝑣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]  = 0]</m:t>
                    </m:r>
                  </m:oMath>
                </a14:m>
                <a:endParaRPr lang="en-US" i="1">
                  <a:latin typeface="+mn-lt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>
                  <a:latin typeface="+mn-lt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>
                    <a:latin typeface="+mn-lt"/>
                  </a:rPr>
                  <a:t>Overlap</a:t>
                </a:r>
                <a:r>
                  <a:rPr lang="en-US">
                    <a:latin typeface="+mn-lt"/>
                  </a:rPr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𝑖𝑛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>
                  <a:latin typeface="+mn-lt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𝑜𝑣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>
                  <a:latin typeface="+mn-lt"/>
                </a:endParaRPr>
              </a:p>
              <a:p>
                <a:pPr>
                  <a:buClrTx/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b="1">
                    <a:latin typeface="+mn-lt"/>
                  </a:rPr>
                  <a:t>Correlation</a:t>
                </a:r>
                <a:r>
                  <a:rPr lang="en-US">
                    <a:latin typeface="+mn-lt"/>
                  </a:rPr>
                  <a:t>:</a:t>
                </a: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𝑜𝑣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nary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  <a:p>
                <a:pPr lvl="1">
                  <a:buClrTx/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𝑡𝑓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𝑐𝑜𝑟𝑟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𝑡𝑟𝑜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i="1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AC4D75-89F6-96B6-368D-BE62E0D5C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297858"/>
                <a:ext cx="10442577" cy="5250426"/>
              </a:xfrm>
              <a:blipFill>
                <a:blip r:embed="rId3"/>
                <a:stretch>
                  <a:fillRect l="-467" t="-8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7D375-ECB3-306E-3B14-EC3B5E25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210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A065-C7FF-A37A-BB00-CDC060A14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Methodology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7DA5-C2F5-B712-A458-09E5222A7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Thresholds</a:t>
            </a:r>
            <a:r>
              <a:rPr lang="en-US"/>
              <a:t>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Suitability:</a:t>
            </a:r>
            <a:r>
              <a:rPr lang="el-GR"/>
              <a:t> γ</a:t>
            </a: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Correlation:</a:t>
            </a:r>
            <a:r>
              <a:rPr lang="el-GR"/>
              <a:t> θ</a:t>
            </a:r>
            <a:endParaRPr lang="en-US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Load:</a:t>
            </a:r>
            <a:r>
              <a:rPr lang="el-GR"/>
              <a:t> 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D68BF-51B5-1C85-B7C1-48B95735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816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E6E05-9E2B-4C74-5CAC-EF7E5BAD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63D335-5567-D776-BB6A-CBD3883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67</a:t>
            </a:fld>
            <a:endParaRPr lang="en-US"/>
          </a:p>
        </p:txBody>
      </p:sp>
      <p:pic>
        <p:nvPicPr>
          <p:cNvPr id="13" name="Picture 12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78E5D63A-B5E5-E2E3-1E9E-58AAEBAB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5" y="1358680"/>
            <a:ext cx="5315692" cy="3353268"/>
          </a:xfrm>
          <a:prstGeom prst="rect">
            <a:avLst/>
          </a:prstGeom>
        </p:spPr>
      </p:pic>
      <p:pic>
        <p:nvPicPr>
          <p:cNvPr id="15" name="Picture 14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92B91F26-91F8-5B69-4476-ADCB53C4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5" y="4711948"/>
            <a:ext cx="5315692" cy="2324424"/>
          </a:xfrm>
          <a:prstGeom prst="rect">
            <a:avLst/>
          </a:prstGeom>
        </p:spPr>
      </p:pic>
      <p:pic>
        <p:nvPicPr>
          <p:cNvPr id="17" name="Picture 16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E1B03752-9F72-756A-DC8D-26F461B9C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587" y="1358680"/>
            <a:ext cx="5430008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97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30BC-193B-BBE1-0452-0BAAA156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15D03-03A9-40B5-A995-16D1BC676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68</a:t>
            </a:fld>
            <a:endParaRPr lang="en-US"/>
          </a:p>
        </p:txBody>
      </p:sp>
      <p:pic>
        <p:nvPicPr>
          <p:cNvPr id="6" name="Picture 5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FCD66B7F-6C73-B30A-AF7D-043BA5031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05" y="1342255"/>
            <a:ext cx="5334744" cy="5401429"/>
          </a:xfrm>
          <a:prstGeom prst="rect">
            <a:avLst/>
          </a:prstGeom>
        </p:spPr>
      </p:pic>
      <p:pic>
        <p:nvPicPr>
          <p:cNvPr id="8" name="Picture 7" descr="A screenshot of a math problem&#10;&#10;AI-generated content may be incorrect.">
            <a:extLst>
              <a:ext uri="{FF2B5EF4-FFF2-40B4-BE49-F238E27FC236}">
                <a16:creationId xmlns:a16="http://schemas.microsoft.com/office/drawing/2014/main" id="{D08BD187-4794-AA19-A027-C5F9A0B82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855" y="1342255"/>
            <a:ext cx="5229955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1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5F034-CFD9-EC05-BCAC-913DD641D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6EDF-993B-07D8-E438-69E8412A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System Architecture / Algorithm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3E9DA-66DE-0EFE-0A54-3F1DD622B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69</a:t>
            </a:fld>
            <a:endParaRPr lang="en-US"/>
          </a:p>
        </p:txBody>
      </p:sp>
      <p:pic>
        <p:nvPicPr>
          <p:cNvPr id="10" name="Picture 9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E59AD975-C397-CBFE-D4F5-56E1014F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290" y="1152983"/>
            <a:ext cx="6402541" cy="55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00AD-5826-0E8C-8F72-A8396239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General Setting</a:t>
            </a:r>
            <a:endParaRPr lang="el-GR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4B64-E42B-6B8C-CD24-99A141A82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N edge nodes</a:t>
            </a:r>
            <a:r>
              <a:rPr lang="en-US">
                <a:latin typeface="+mn-lt"/>
              </a:rPr>
              <a:t> exchange data and collaborate directly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Each holds a local dataset with multivariate vectors, reflecting features like CO₂, occupancy, ventilation, etc.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Nodes use </a:t>
            </a:r>
            <a:r>
              <a:rPr lang="en-US" b="1">
                <a:latin typeface="+mn-lt"/>
              </a:rPr>
              <a:t>statistical/ML models</a:t>
            </a:r>
            <a:r>
              <a:rPr lang="en-US">
                <a:latin typeface="+mn-lt"/>
              </a:rPr>
              <a:t> to support predictions or trigger actions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Operate under </a:t>
            </a:r>
            <a:r>
              <a:rPr lang="en-US" b="1">
                <a:latin typeface="+mn-lt"/>
              </a:rPr>
              <a:t>resource constraints</a:t>
            </a:r>
            <a:r>
              <a:rPr lang="en-US">
                <a:latin typeface="+mn-lt"/>
              </a:rPr>
              <a:t> and partial observability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>
                <a:latin typeface="+mn-lt"/>
              </a:rPr>
              <a:t>Goal: Build frameworks for effective </a:t>
            </a:r>
            <a:r>
              <a:rPr lang="en-US" b="1">
                <a:latin typeface="+mn-lt"/>
              </a:rPr>
              <a:t>data processing</a:t>
            </a:r>
            <a:r>
              <a:rPr lang="en-US">
                <a:latin typeface="+mn-lt"/>
              </a:rPr>
              <a:t>, </a:t>
            </a:r>
            <a:r>
              <a:rPr lang="en-US" b="1">
                <a:latin typeface="+mn-lt"/>
              </a:rPr>
              <a:t>task coordination</a:t>
            </a:r>
            <a:r>
              <a:rPr lang="en-US">
                <a:latin typeface="+mn-lt"/>
              </a:rPr>
              <a:t>, and </a:t>
            </a:r>
            <a:r>
              <a:rPr lang="en-US" b="1">
                <a:latin typeface="+mn-lt"/>
              </a:rPr>
              <a:t>learning</a:t>
            </a:r>
            <a:r>
              <a:rPr lang="en-US">
                <a:latin typeface="+mn-lt"/>
              </a:rPr>
              <a:t> in </a:t>
            </a:r>
            <a:r>
              <a:rPr lang="en-US" b="1">
                <a:latin typeface="+mn-lt"/>
              </a:rPr>
              <a:t>edge/cluster computing</a:t>
            </a:r>
            <a:r>
              <a:rPr lang="en-US">
                <a:latin typeface="+mn-lt"/>
              </a:rPr>
              <a:t> environments</a:t>
            </a:r>
          </a:p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A1403-6CC6-612B-1E6A-51024F97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3B144-F5B1-C461-E241-5BC9EFCCB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3046A-0872-CA9F-D41F-B70EA6CB8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Experimental Setup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227F-802A-E3D4-E147-5AABB122B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63040"/>
            <a:ext cx="8946541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900" b="1">
                <a:latin typeface="+mn-lt"/>
              </a:rPr>
              <a:t>Tested on: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D1: </a:t>
            </a:r>
            <a:r>
              <a:rPr lang="en-US" sz="2900">
                <a:latin typeface="+mn-lt"/>
              </a:rPr>
              <a:t>Synthetic dataset (3 features, task scheduling simulation)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D2:</a:t>
            </a:r>
            <a:r>
              <a:rPr lang="en-US" sz="2900">
                <a:latin typeface="+mn-lt"/>
              </a:rPr>
              <a:t> Real Estate dataset (4 features used, task scheduling for ML   	  	      </a:t>
            </a:r>
            <a:r>
              <a:rPr lang="el-GR" sz="2900">
                <a:latin typeface="+mn-lt"/>
              </a:rPr>
              <a:t> 	     </a:t>
            </a:r>
            <a:r>
              <a:rPr lang="en-US" sz="2900">
                <a:latin typeface="+mn-lt"/>
              </a:rPr>
              <a:t>regression)</a:t>
            </a:r>
          </a:p>
          <a:p>
            <a:pPr marL="0" indent="0">
              <a:lnSpc>
                <a:spcPct val="134000"/>
              </a:lnSpc>
              <a:buClrTx/>
              <a:buSzPct val="100000"/>
              <a:buNone/>
            </a:pPr>
            <a:r>
              <a:rPr lang="en-US" sz="2900">
                <a:latin typeface="+mn-lt"/>
              </a:rPr>
              <a:t>         • Tasks: 10, 50, 100  (injected with varying requirements)</a:t>
            </a:r>
          </a:p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900" b="1">
                <a:latin typeface="+mn-lt"/>
              </a:rPr>
              <a:t>Metrics: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Percentage of Task Failures </a:t>
            </a:r>
            <a:r>
              <a:rPr lang="en-US" sz="2900" b="1">
                <a:latin typeface="+mn-lt"/>
              </a:rPr>
              <a:t>(ptf)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Correlation-based Scheduling Percentage </a:t>
            </a:r>
            <a:r>
              <a:rPr lang="en-US" sz="2900" b="1">
                <a:latin typeface="+mn-lt"/>
              </a:rPr>
              <a:t>(pbc)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System Load </a:t>
            </a:r>
            <a:r>
              <a:rPr lang="en-US" sz="2900" b="1">
                <a:latin typeface="+mn-lt"/>
              </a:rPr>
              <a:t>(load)</a:t>
            </a:r>
            <a:endParaRPr lang="en-US" sz="2900">
              <a:latin typeface="+mn-lt"/>
            </a:endParaRPr>
          </a:p>
          <a:p>
            <a:pPr>
              <a:lnSpc>
                <a:spcPct val="134000"/>
              </a:lnSpc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900" b="1">
                <a:latin typeface="+mn-lt"/>
              </a:rPr>
              <a:t>Compared with: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FCFS</a:t>
            </a:r>
            <a:r>
              <a:rPr lang="en-US" sz="2900">
                <a:latin typeface="+mn-lt"/>
              </a:rPr>
              <a:t>: First Come First Served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MAX-MIN</a:t>
            </a:r>
            <a:r>
              <a:rPr lang="en-US" sz="2900">
                <a:latin typeface="+mn-lt"/>
              </a:rPr>
              <a:t> scheduling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SJF</a:t>
            </a:r>
            <a:r>
              <a:rPr lang="en-US" sz="2900">
                <a:latin typeface="+mn-lt"/>
              </a:rPr>
              <a:t>: Shortest Job First</a:t>
            </a:r>
            <a:br>
              <a:rPr lang="en-US" sz="2900">
                <a:latin typeface="+mn-lt"/>
              </a:rPr>
            </a:br>
            <a:r>
              <a:rPr lang="en-US" sz="2900">
                <a:latin typeface="+mn-lt"/>
              </a:rPr>
              <a:t> • </a:t>
            </a:r>
            <a:r>
              <a:rPr lang="en-US" sz="2900" b="1">
                <a:latin typeface="+mn-lt"/>
              </a:rPr>
              <a:t>LJF</a:t>
            </a:r>
            <a:r>
              <a:rPr lang="en-US" sz="2900">
                <a:latin typeface="+mn-lt"/>
              </a:rPr>
              <a:t>: Longest Job First </a:t>
            </a:r>
            <a:br>
              <a:rPr lang="en-US"/>
            </a:br>
            <a:r>
              <a:rPr lang="en-US"/>
              <a:t> 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25D22-C38B-B9A9-D7EB-41F7F1DC2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2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10DF2-6FE0-DA4A-8189-6DBB2815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2D560-5325-F7DF-02D7-860B0954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 descr="A graph with numbers and a number of tasks&#10;&#10;AI-generated content may be incorrect.">
            <a:extLst>
              <a:ext uri="{FF2B5EF4-FFF2-40B4-BE49-F238E27FC236}">
                <a16:creationId xmlns:a16="http://schemas.microsoft.com/office/drawing/2014/main" id="{7DD8A94B-0AB8-02FE-5CD5-A0E70FCD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2173287"/>
            <a:ext cx="4939682" cy="3530159"/>
          </a:xfrm>
          <a:prstGeom prst="rect">
            <a:avLst/>
          </a:prstGeom>
        </p:spPr>
      </p:pic>
      <p:pic>
        <p:nvPicPr>
          <p:cNvPr id="7" name="Picture 6" descr="A graph of red rectangular objects&#10;&#10;AI-generated content may be incorrect.">
            <a:extLst>
              <a:ext uri="{FF2B5EF4-FFF2-40B4-BE49-F238E27FC236}">
                <a16:creationId xmlns:a16="http://schemas.microsoft.com/office/drawing/2014/main" id="{1485BA7F-0141-67C7-4F7F-A2979140C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057" y="2173287"/>
            <a:ext cx="4939682" cy="3530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87A0B8-AA5C-79DB-6F62-F32F31EBE8C4}"/>
              </a:ext>
            </a:extLst>
          </p:cNvPr>
          <p:cNvSpPr txBox="1"/>
          <p:nvPr/>
        </p:nvSpPr>
        <p:spPr>
          <a:xfrm>
            <a:off x="646111" y="1386840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Comparison of ptf and evaluation of pbc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6901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3E58-2188-BC53-50A5-5D801940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7521F-B86B-8D9D-3D81-409EBAF1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90" y="2084749"/>
            <a:ext cx="4939682" cy="3530159"/>
          </a:xfrm>
          <a:prstGeom prst="rect">
            <a:avLst/>
          </a:prstGeom>
        </p:spPr>
      </p:pic>
      <p:pic>
        <p:nvPicPr>
          <p:cNvPr id="11" name="Picture 10" descr="A graph with numbers and a number of tasks&#10;&#10;AI-generated content may be incorrect.">
            <a:extLst>
              <a:ext uri="{FF2B5EF4-FFF2-40B4-BE49-F238E27FC236}">
                <a16:creationId xmlns:a16="http://schemas.microsoft.com/office/drawing/2014/main" id="{F04EFCBA-8B48-55E6-49F2-91C87FB05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84749"/>
            <a:ext cx="4939682" cy="35301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7B9F21-2342-6F38-FEC5-6EEE7E7EC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908164-0B1D-4434-5326-1DA30B806E33}"/>
              </a:ext>
            </a:extLst>
          </p:cNvPr>
          <p:cNvSpPr txBox="1"/>
          <p:nvPr/>
        </p:nvSpPr>
        <p:spPr>
          <a:xfrm>
            <a:off x="646111" y="1243092"/>
            <a:ext cx="940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Comparison of load and ptf 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813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1BD0-DD2C-CDF0-9D3D-8AF93429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Results</a:t>
            </a:r>
            <a:endParaRPr lang="el-GR" b="1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163F45-D4A8-1105-C968-1D3816B885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6160" y="1454101"/>
            <a:ext cx="9515527" cy="394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pbc and ptf: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	CATS: </a:t>
            </a:r>
            <a:r>
              <a:rPr lang="en-US" sz="2000" b="1">
                <a:latin typeface="+mn-lt"/>
              </a:rPr>
              <a:t>ptf = 0%</a:t>
            </a:r>
            <a:r>
              <a:rPr lang="en-US" sz="2000" b="1"/>
              <a:t>, pbc = 100%</a:t>
            </a:r>
            <a:endParaRPr lang="en-US" sz="2000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	FCFS, MAX-MIN: </a:t>
            </a:r>
            <a:r>
              <a:rPr lang="en-US" sz="2000" b="1">
                <a:latin typeface="+mn-lt"/>
              </a:rPr>
              <a:t>ptf &gt;= 60%</a:t>
            </a:r>
            <a:endParaRPr lang="en-US" sz="2000">
              <a:latin typeface="+mn-lt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>
                <a:latin typeface="+mn-lt"/>
              </a:rPr>
              <a:t>load and ptf:</a:t>
            </a:r>
            <a:endParaRPr lang="en-US">
              <a:latin typeface="+mn-lt"/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	CATS: </a:t>
            </a:r>
            <a:r>
              <a:rPr lang="en-US" sz="2000" b="1">
                <a:latin typeface="+mn-lt"/>
              </a:rPr>
              <a:t>increased load utilization, ptf &lt;5%</a:t>
            </a:r>
            <a:r>
              <a:rPr lang="en-US" sz="2000">
                <a:latin typeface="+mn-lt"/>
              </a:rPr>
              <a:t>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	LJF and SJF: </a:t>
            </a:r>
            <a:r>
              <a:rPr lang="en-US" sz="2000" b="1">
                <a:latin typeface="+mn-lt"/>
              </a:rPr>
              <a:t>decreased load utilization, ptf &gt;30–40%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2200" b="1">
                <a:latin typeface="+mn-lt"/>
              </a:rPr>
              <a:t>Key takeaway: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CATS showcases scalability as number of tasks increases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Outperforms LJF, SJF in both resiliency and efficiency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6BB097-6AD6-27ED-5A8A-45DDEC2D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84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214-F379-A58E-3D24-9842FAF9D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Discussion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72C4-FFFA-2EB9-836A-66ABC3BA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Contributions: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correlation-aware task scheduling framework that optimizes scheduling decisions by considering correlations among tasks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mechanism maximizes resource utilization while at the same time minimizes task failures 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task requirements taken into consideration in order to provide efficient task scheduling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b="1"/>
              <a:t>Future work</a:t>
            </a:r>
            <a:r>
              <a:rPr lang="en-US"/>
              <a:t>: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	Support dependencies and priorities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/>
              <a:t>	ML-specific task scheduling</a:t>
            </a:r>
            <a:endParaRPr lang="el-GR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AD096-31D7-29FA-7224-60C032F4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11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AC90-A7AF-4575-9DCC-807C38E1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Publications</a:t>
            </a:r>
            <a:endParaRPr lang="el-GR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1A2F-92BD-5C3A-6CF7-E2E74ABB1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‘Cluster based similarity extraction upon distributed datasets’, </a:t>
            </a:r>
            <a:r>
              <a:rPr lang="en-US" b="1"/>
              <a:t>Cluster Computing, Springer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‘Data and resource aware incremental ML training in support of pervasive applications’, </a:t>
            </a:r>
            <a:r>
              <a:rPr lang="en-US" b="1"/>
              <a:t>Computing, Springer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‘Homogeneous transfer learning for supporting pervasive edge applications’, </a:t>
            </a:r>
            <a:r>
              <a:rPr lang="en-US" b="1"/>
              <a:t>Evolving Systems, Springer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‘Drift-based task management in support of pervasive edge applications’, </a:t>
            </a:r>
            <a:r>
              <a:rPr lang="en-US" b="1"/>
              <a:t>Internet of Things, Elsevier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/>
              <a:t>‘Correlation adaptive task scheduling’, </a:t>
            </a:r>
            <a:r>
              <a:rPr lang="en-US" b="1"/>
              <a:t>Computing, Springer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88808-D91A-0906-E7E0-A7F70F3A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839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51CB9-EED8-0C0B-67C4-269727E1E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/>
              <a:t>THANK YOU FOR YOUR ATTENTION!</a:t>
            </a:r>
          </a:p>
          <a:p>
            <a:pPr marL="0" indent="0" algn="ctr">
              <a:buNone/>
            </a:pPr>
            <a:endParaRPr lang="en-US" sz="4400"/>
          </a:p>
          <a:p>
            <a:pPr marL="0" indent="0" algn="ctr">
              <a:buNone/>
            </a:pPr>
            <a:r>
              <a:rPr lang="en-US" sz="4400"/>
              <a:t>ANY QUESTIONS? </a:t>
            </a:r>
            <a:endParaRPr lang="el-GR" sz="4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C56098-9FF2-448F-8B6B-F53025D3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7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4C7A-9500-992D-D854-9AB234E88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273" y="2170905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>
                <a:solidFill>
                  <a:schemeClr val="accent1"/>
                </a:solidFill>
              </a:rPr>
              <a:t>Dataset Similarity</a:t>
            </a:r>
            <a:endParaRPr lang="el-GR" sz="440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C79DD-2935-7873-57F6-298569050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7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27C6F-D173-A97E-D7E8-C9ED75418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Introduction</a:t>
            </a:r>
            <a:endParaRPr lang="el-GR" sz="4000" b="1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9919AB-6D12-A0BD-57E4-8E6CB09E8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67338" y="1410355"/>
            <a:ext cx="994695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Distributed IoT </a:t>
            </a:r>
            <a:r>
              <a:rPr lang="en-US" altLang="el-GR" b="1">
                <a:latin typeface="+mn-lt"/>
              </a:rPr>
              <a:t>and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Edge systems: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Data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spread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across many nodes</a:t>
            </a: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Each node </a:t>
            </a:r>
            <a:r>
              <a:rPr lang="en-US" altLang="el-GR" sz="2000">
                <a:latin typeface="+mn-lt"/>
              </a:rPr>
              <a:t>posseses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only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partial, 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often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biased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local data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Impact on ML </a:t>
            </a:r>
            <a:r>
              <a:rPr kumimoji="0" lang="en-US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analytics: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Hard to get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reliable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insights from isolated data</a:t>
            </a: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Broader 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context needed for accurate predictions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and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decisions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Simultaneous </a:t>
            </a:r>
            <a:r>
              <a:rPr kumimoji="0" lang="en-US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processing, knowledge sharing and redundancy reduction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l-GR" altLang="el-GR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Motivation:</a:t>
            </a:r>
            <a:endParaRPr kumimoji="0" lang="el-GR" altLang="el-G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Understand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relationships </a:t>
            </a:r>
            <a:r>
              <a:rPr kumimoji="0" lang="el-GR" altLang="el-GR" sz="20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among datasets across nodes</a:t>
            </a: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Set the stage for smarter, </a:t>
            </a:r>
            <a:r>
              <a:rPr kumimoji="0" lang="el-GR" altLang="el-GR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cooperative</a:t>
            </a:r>
            <a:r>
              <a:rPr kumimoji="0" lang="el-GR" altLang="el-G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processing</a:t>
            </a:r>
            <a:endParaRPr kumimoji="0" lang="en-US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1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</a:rPr>
              <a:t>Similarity helps avoid </a:t>
            </a:r>
            <a:r>
              <a:rPr lang="en-US" sz="2000" b="1">
                <a:latin typeface="+mn-lt"/>
              </a:rPr>
              <a:t>excessive training </a:t>
            </a:r>
            <a:r>
              <a:rPr lang="en-US" sz="2000">
                <a:latin typeface="+mn-lt"/>
              </a:rPr>
              <a:t>and enables TL</a:t>
            </a:r>
            <a:endParaRPr kumimoji="0" lang="el-GR" altLang="el-G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DDCD-EC99-939C-8192-A60871CB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79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6623</TotalTime>
  <Words>4050</Words>
  <Application>Microsoft Office PowerPoint</Application>
  <PresentationFormat>Ευρεία οθόνη</PresentationFormat>
  <Paragraphs>594</Paragraphs>
  <Slides>76</Slides>
  <Notes>45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76</vt:i4>
      </vt:variant>
    </vt:vector>
  </HeadingPairs>
  <TitlesOfParts>
    <vt:vector size="83" baseType="lpstr">
      <vt:lpstr>Aptos</vt:lpstr>
      <vt:lpstr>Arial</vt:lpstr>
      <vt:lpstr>Cambria Math</vt:lpstr>
      <vt:lpstr>Century Gothic</vt:lpstr>
      <vt:lpstr>Wingdings</vt:lpstr>
      <vt:lpstr>Wingdings 3</vt:lpstr>
      <vt:lpstr>Ion</vt:lpstr>
      <vt:lpstr> Title: Data and Uncertainty Driven Optimization for Dynamic Edge Computing  Name: Athanasios Moustakas Supervisor: Dr. Konstantinos Kolomvatsos Department: University of Thessaly, Department of Informatics and Telecommunications Date: 01/09/2025  </vt:lpstr>
      <vt:lpstr>Setting the Context </vt:lpstr>
      <vt:lpstr>Challenges in Edge Computing </vt:lpstr>
      <vt:lpstr>Research Gaps </vt:lpstr>
      <vt:lpstr>Problem Statement  </vt:lpstr>
      <vt:lpstr>Thesis Contributions (Overview) </vt:lpstr>
      <vt:lpstr>General Setting</vt:lpstr>
      <vt:lpstr>Παρουσίαση του PowerPoint</vt:lpstr>
      <vt:lpstr>Introduction</vt:lpstr>
      <vt:lpstr>Related Work</vt:lpstr>
      <vt:lpstr>Problem Statement </vt:lpstr>
      <vt:lpstr>Methodology</vt:lpstr>
      <vt:lpstr>Methodology</vt:lpstr>
      <vt:lpstr>System Architecture / Algorithm</vt:lpstr>
      <vt:lpstr>Experimental Setup</vt:lpstr>
      <vt:lpstr>Results</vt:lpstr>
      <vt:lpstr>Results</vt:lpstr>
      <vt:lpstr>Results</vt:lpstr>
      <vt:lpstr>Discussion</vt:lpstr>
      <vt:lpstr>Παρουσίαση του PowerPoint</vt:lpstr>
      <vt:lpstr>Introduction</vt:lpstr>
      <vt:lpstr>Related Work</vt:lpstr>
      <vt:lpstr>Problem Statement</vt:lpstr>
      <vt:lpstr>Methodology</vt:lpstr>
      <vt:lpstr>Methodology</vt:lpstr>
      <vt:lpstr>System Architecture / Algorithm</vt:lpstr>
      <vt:lpstr>Experimental Setup</vt:lpstr>
      <vt:lpstr>Results</vt:lpstr>
      <vt:lpstr>Results</vt:lpstr>
      <vt:lpstr>Results</vt:lpstr>
      <vt:lpstr>Results</vt:lpstr>
      <vt:lpstr>Discussion</vt:lpstr>
      <vt:lpstr>Παρουσίαση του PowerPoint</vt:lpstr>
      <vt:lpstr>Introduction</vt:lpstr>
      <vt:lpstr>Related Work</vt:lpstr>
      <vt:lpstr>Problem Statement</vt:lpstr>
      <vt:lpstr>Methodology</vt:lpstr>
      <vt:lpstr>Methodology</vt:lpstr>
      <vt:lpstr>Methodology</vt:lpstr>
      <vt:lpstr>System Architecture / Algorithm</vt:lpstr>
      <vt:lpstr>System Architecture / Algorithm</vt:lpstr>
      <vt:lpstr>System Architecture / Algorithm</vt:lpstr>
      <vt:lpstr>Experimental Setup</vt:lpstr>
      <vt:lpstr>Results</vt:lpstr>
      <vt:lpstr>Results</vt:lpstr>
      <vt:lpstr>Results</vt:lpstr>
      <vt:lpstr>Discussion</vt:lpstr>
      <vt:lpstr>Παρουσίαση του PowerPoint</vt:lpstr>
      <vt:lpstr>Introduction</vt:lpstr>
      <vt:lpstr>Related Work</vt:lpstr>
      <vt:lpstr>Problem Statement</vt:lpstr>
      <vt:lpstr>Methodology</vt:lpstr>
      <vt:lpstr>Methodology</vt:lpstr>
      <vt:lpstr>System Architecture / Algorithm</vt:lpstr>
      <vt:lpstr>Experimental Setup</vt:lpstr>
      <vt:lpstr>Results</vt:lpstr>
      <vt:lpstr>Results</vt:lpstr>
      <vt:lpstr>Results</vt:lpstr>
      <vt:lpstr>Discussion</vt:lpstr>
      <vt:lpstr>Παρουσίαση του PowerPoint</vt:lpstr>
      <vt:lpstr>Introduction</vt:lpstr>
      <vt:lpstr>Related Work</vt:lpstr>
      <vt:lpstr>Problem Statement</vt:lpstr>
      <vt:lpstr>Methodology</vt:lpstr>
      <vt:lpstr>Methodology</vt:lpstr>
      <vt:lpstr>Methodology</vt:lpstr>
      <vt:lpstr>System Architecture / Algorithm</vt:lpstr>
      <vt:lpstr>System Architecture / Algorithm</vt:lpstr>
      <vt:lpstr>System Architecture / Algorithm</vt:lpstr>
      <vt:lpstr>Experimental Setup</vt:lpstr>
      <vt:lpstr>Results</vt:lpstr>
      <vt:lpstr>Results</vt:lpstr>
      <vt:lpstr>Results</vt:lpstr>
      <vt:lpstr>Discussion</vt:lpstr>
      <vt:lpstr>Publications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Thanasis Moustakas</dc:creator>
  <cp:lastModifiedBy>KOLOMVATSOS KONSTANTINOS</cp:lastModifiedBy>
  <cp:revision>468</cp:revision>
  <dcterms:created xsi:type="dcterms:W3CDTF">2025-06-07T15:20:53Z</dcterms:created>
  <dcterms:modified xsi:type="dcterms:W3CDTF">2025-09-01T09:32:29Z</dcterms:modified>
</cp:coreProperties>
</file>